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37" r:id="rId2"/>
    <p:sldId id="731" r:id="rId3"/>
    <p:sldId id="736" r:id="rId4"/>
    <p:sldId id="737" r:id="rId5"/>
    <p:sldId id="738" r:id="rId6"/>
    <p:sldId id="739" r:id="rId7"/>
    <p:sldId id="740" r:id="rId8"/>
    <p:sldId id="741" r:id="rId9"/>
    <p:sldId id="742" r:id="rId10"/>
    <p:sldId id="743" r:id="rId11"/>
    <p:sldId id="744" r:id="rId12"/>
    <p:sldId id="745" r:id="rId13"/>
    <p:sldId id="71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  <p:cmAuthor id="2" name="Jana Juginovic" initials="JJ [13]" lastIdx="1" clrIdx="1"/>
  <p:cmAuthor id="3" name="Jana Juginovic" initials="JJ" lastIdx="1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64" autoAdjust="0"/>
    <p:restoredTop sz="92593" autoAdjust="0"/>
  </p:normalViewPr>
  <p:slideViewPr>
    <p:cSldViewPr snapToGrid="0" snapToObjects="1">
      <p:cViewPr varScale="1">
        <p:scale>
          <a:sx n="103" d="100"/>
          <a:sy n="103" d="100"/>
        </p:scale>
        <p:origin x="1464" y="184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-65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6/24/18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6/24/18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64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03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39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46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20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HANDOUT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1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51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8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59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22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0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51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hyperlink" Target="flickr.com/photos/icann" TargetMode="External"/><Relationship Id="rId7" Type="http://schemas.openxmlformats.org/officeDocument/2006/relationships/hyperlink" Target="twitter.com/icann" TargetMode="External"/><Relationship Id="rId12" Type="http://schemas.openxmlformats.org/officeDocument/2006/relationships/image" Target="../media/image23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hyperlink" Target="youtube.com/user/ICANNnews" TargetMode="External"/><Relationship Id="rId5" Type="http://schemas.openxmlformats.org/officeDocument/2006/relationships/hyperlink" Target="linkedin.com/company/icann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hyperlink" Target="facebook.com/icannorg" TargetMode="Externa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 dirty="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 dirty="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72092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(150 character limit)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72092" y="2837137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72092" y="3553945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72092" y="3827550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211043"/>
            <a:ext cx="1189827" cy="9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72092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(150 character limit)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72092" y="2837137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72092" y="3553945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72092" y="3827550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154576"/>
            <a:ext cx="11938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080935" y="2982822"/>
            <a:ext cx="6490074" cy="13255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 </a:t>
            </a:r>
            <a:br>
              <a:rPr lang="en-US" dirty="0"/>
            </a:br>
            <a:r>
              <a:rPr lang="en-US" dirty="0"/>
              <a:t>(150 character limit)</a:t>
            </a:r>
          </a:p>
        </p:txBody>
      </p:sp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442020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4504860"/>
            <a:ext cx="0" cy="1577924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4443978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4443978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80935" y="4612153"/>
            <a:ext cx="6490074" cy="5784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80935" y="5199655"/>
            <a:ext cx="6490074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80935" y="5602566"/>
            <a:ext cx="6490074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9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10" name="Picture 9" descr="1420947842_social_style_3_flikr-128.png">
              <a:hlinkClick r:id="rId3" action="ppaction://hlinkfile"/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12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13" name="Picture 12" descr="1420948164_social_style_3_in-128.png">
              <a:hlinkClick r:id="rId5" action="ppaction://hlinkfile"/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15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@icann</a:t>
              </a:r>
            </a:p>
          </p:txBody>
        </p:sp>
        <p:pic>
          <p:nvPicPr>
            <p:cNvPr id="16" name="Picture 15" descr="1420948433_social_style_3_twiter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18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 </a:t>
              </a:r>
            </a:p>
          </p:txBody>
        </p:sp>
        <p:pic>
          <p:nvPicPr>
            <p:cNvPr id="19" name="Picture 18" descr="1420948141_social_style_3_facebook-128.png">
              <a:hlinkClick r:id="rId9" action="ppaction://hlinkfile"/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21" name="Picture 20" descr="1420948149_social_style_3_youtube-128.png">
              <a:hlinkClick r:id="rId11" action="ppaction://hlinkfile"/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22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24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27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28" name="Picture 27" descr="1420948164_social_style_3_in-128.png">
              <a:hlinkClick r:id="rId5" action="ppaction://hlinkfile"/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</p:spTree>
    <p:extLst>
      <p:ext uri="{BB962C8B-B14F-4D97-AF65-F5344CB8AC3E}">
        <p14:creationId xmlns:p14="http://schemas.microsoft.com/office/powerpoint/2010/main" val="5972573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080935" y="2982822"/>
            <a:ext cx="6490074" cy="13255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(150 character limit)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80935" y="4612153"/>
            <a:ext cx="6490074" cy="5751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80935" y="5199655"/>
            <a:ext cx="6490074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80935" y="5602566"/>
            <a:ext cx="6490074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9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679" r:id="rId22"/>
    <p:sldLayoutId id="2147483727" r:id="rId23"/>
    <p:sldLayoutId id="2147483728" r:id="rId24"/>
    <p:sldLayoutId id="2147483730" r:id="rId25"/>
    <p:sldLayoutId id="2147483731" r:id="rId26"/>
    <p:sldLayoutId id="2147483732" r:id="rId27"/>
    <p:sldLayoutId id="2147483729" r:id="rId28"/>
    <p:sldLayoutId id="2147483734" r:id="rId29"/>
    <p:sldLayoutId id="2147483688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  <p:sldLayoutId id="2147483750" r:id="rId37"/>
    <p:sldLayoutId id="2147483687" r:id="rId38"/>
    <p:sldLayoutId id="2147483735" r:id="rId39"/>
    <p:sldLayoutId id="2147483736" r:id="rId40"/>
    <p:sldLayoutId id="2147483737" r:id="rId41"/>
    <p:sldLayoutId id="2147483738" r:id="rId42"/>
    <p:sldLayoutId id="2147483739" r:id="rId43"/>
    <p:sldLayoutId id="2147483740" r:id="rId44"/>
    <p:sldLayoutId id="2147483742" r:id="rId45"/>
    <p:sldLayoutId id="2147483716" r:id="rId46"/>
    <p:sldLayoutId id="2147483717" r:id="rId47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gacweb.icann.org/" TargetMode="External"/><Relationship Id="rId5" Type="http://schemas.openxmlformats.org/officeDocument/2006/relationships/image" Target="../media/image46.emf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icann.org/groups/rssac" TargetMode="External"/><Relationship Id="rId5" Type="http://schemas.openxmlformats.org/officeDocument/2006/relationships/image" Target="../media/image46.emf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icann.org/groups/ssac" TargetMode="External"/><Relationship Id="rId5" Type="http://schemas.openxmlformats.org/officeDocument/2006/relationships/image" Target="../media/image46.emf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microsoft.com/office/2007/relationships/hdphoto" Target="../media/hdphoto1.wdp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so.icann.org/" TargetMode="External"/><Relationship Id="rId5" Type="http://schemas.openxmlformats.org/officeDocument/2006/relationships/image" Target="../media/image46.emf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cnso.icann.org/" TargetMode="External"/><Relationship Id="rId5" Type="http://schemas.openxmlformats.org/officeDocument/2006/relationships/image" Target="../media/image46.emf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5.png"/><Relationship Id="rId7" Type="http://schemas.openxmlformats.org/officeDocument/2006/relationships/hyperlink" Target="https://gnso.icann.org/e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gnso.icann.org/" TargetMode="External"/><Relationship Id="rId5" Type="http://schemas.openxmlformats.org/officeDocument/2006/relationships/image" Target="../media/image46.emf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tlarge.icann.org/" TargetMode="External"/><Relationship Id="rId5" Type="http://schemas.openxmlformats.org/officeDocument/2006/relationships/image" Target="../media/image46.emf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the ICANN Ecosystem supporting </a:t>
            </a:r>
            <a:r>
              <a:rPr lang="en-US" dirty="0" err="1"/>
              <a:t>organisations</a:t>
            </a:r>
            <a:r>
              <a:rPr lang="en-US" dirty="0"/>
              <a:t>, advisory committee’s  and their role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June 2018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GAC Capacity Development Workshop for the LAC region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Rodrigo de la Parra / Laurent </a:t>
            </a:r>
            <a:r>
              <a:rPr lang="en-US" dirty="0" err="1"/>
              <a:t>Ferrali</a:t>
            </a:r>
            <a:r>
              <a:rPr lang="en-US" dirty="0"/>
              <a:t> ICANN org</a:t>
            </a:r>
          </a:p>
        </p:txBody>
      </p:sp>
    </p:spTree>
    <p:extLst>
      <p:ext uri="{BB962C8B-B14F-4D97-AF65-F5344CB8AC3E}">
        <p14:creationId xmlns:p14="http://schemas.microsoft.com/office/powerpoint/2010/main" val="543906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2" y="1540277"/>
            <a:ext cx="1961957" cy="387844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Governmental </a:t>
            </a:r>
            <a:r>
              <a:rPr lang="en-US" spc="-4" dirty="0"/>
              <a:t>Advisory Committee</a:t>
            </a:r>
            <a:r>
              <a:rPr lang="en-US" spc="-71" dirty="0"/>
              <a:t> </a:t>
            </a:r>
            <a:r>
              <a:rPr lang="en-US" spc="-4" dirty="0"/>
              <a:t>(GAC)</a:t>
            </a:r>
            <a:endParaRPr lang="en-US" dirty="0"/>
          </a:p>
        </p:txBody>
      </p:sp>
      <p:sp>
        <p:nvSpPr>
          <p:cNvPr id="23" name="object 18"/>
          <p:cNvSpPr txBox="1"/>
          <p:nvPr/>
        </p:nvSpPr>
        <p:spPr>
          <a:xfrm>
            <a:off x="3267968" y="1761771"/>
            <a:ext cx="2541818" cy="108683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32886">
              <a:lnSpc>
                <a:spcPts val="1400"/>
              </a:lnSpc>
              <a:spcBef>
                <a:spcPts val="75"/>
              </a:spcBef>
            </a:pPr>
            <a:r>
              <a:rPr sz="1500" b="1" spc="-41" dirty="0">
                <a:solidFill>
                  <a:srgbClr val="0A78BC"/>
                </a:solidFill>
                <a:latin typeface="Arial"/>
                <a:cs typeface="Arial"/>
              </a:rPr>
              <a:t>GAC</a:t>
            </a:r>
            <a:endParaRPr sz="1500" dirty="0">
              <a:latin typeface="Arial"/>
              <a:cs typeface="Arial"/>
            </a:endParaRPr>
          </a:p>
          <a:p>
            <a:pPr marL="232886" marR="278606">
              <a:lnSpc>
                <a:spcPts val="1400"/>
              </a:lnSpc>
              <a:spcBef>
                <a:spcPts val="15"/>
              </a:spcBef>
            </a:pPr>
            <a:r>
              <a:rPr lang="en-US" sz="1200" spc="-11" dirty="0">
                <a:solidFill>
                  <a:schemeClr val="accent2"/>
                </a:solidFill>
                <a:cs typeface="Arial"/>
              </a:rPr>
              <a:t>The GAC provides advice on public policy issues, particularly on interactions with policies and national laws or international agreements.</a:t>
            </a:r>
            <a:endParaRPr sz="1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24" name="object 19"/>
          <p:cNvSpPr/>
          <p:nvPr/>
        </p:nvSpPr>
        <p:spPr>
          <a:xfrm>
            <a:off x="3243500" y="1634541"/>
            <a:ext cx="2665956" cy="1329054"/>
          </a:xfrm>
          <a:custGeom>
            <a:avLst/>
            <a:gdLst>
              <a:gd name="connsiteX0" fmla="*/ 26276 w 3374517"/>
              <a:gd name="connsiteY0" fmla="*/ 0 h 1359750"/>
              <a:gd name="connsiteX1" fmla="*/ 3374517 w 3374517"/>
              <a:gd name="connsiteY1" fmla="*/ 0 h 1359750"/>
              <a:gd name="connsiteX2" fmla="*/ 3374517 w 3374517"/>
              <a:gd name="connsiteY2" fmla="*/ 1359750 h 1359750"/>
              <a:gd name="connsiteX3" fmla="*/ 0 w 3374517"/>
              <a:gd name="connsiteY3" fmla="*/ 1359750 h 1359750"/>
              <a:gd name="connsiteX4" fmla="*/ 0 w 3374517"/>
              <a:gd name="connsiteY4" fmla="*/ 536160 h 135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4517" h="1359750">
                <a:moveTo>
                  <a:pt x="26276" y="0"/>
                </a:moveTo>
                <a:lnTo>
                  <a:pt x="3374517" y="0"/>
                </a:lnTo>
                <a:lnTo>
                  <a:pt x="3374517" y="1359750"/>
                </a:lnTo>
                <a:lnTo>
                  <a:pt x="0" y="1359750"/>
                </a:lnTo>
                <a:lnTo>
                  <a:pt x="0" y="536160"/>
                </a:lnTo>
              </a:path>
            </a:pathLst>
          </a:custGeom>
          <a:ln w="12700">
            <a:solidFill>
              <a:srgbClr val="0A78BC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20"/>
          <p:cNvSpPr/>
          <p:nvPr/>
        </p:nvSpPr>
        <p:spPr>
          <a:xfrm>
            <a:off x="605302" y="3562893"/>
            <a:ext cx="1755000" cy="1168134"/>
          </a:xfrm>
          <a:custGeom>
            <a:avLst/>
            <a:gdLst/>
            <a:ahLst/>
            <a:cxnLst/>
            <a:rect l="l" t="t" r="r" b="b"/>
            <a:pathLst>
              <a:path w="3746500" h="2603500">
                <a:moveTo>
                  <a:pt x="3746500" y="2603500"/>
                </a:moveTo>
                <a:lnTo>
                  <a:pt x="0" y="2603500"/>
                </a:lnTo>
                <a:lnTo>
                  <a:pt x="0" y="0"/>
                </a:lnTo>
                <a:lnTo>
                  <a:pt x="3746500" y="0"/>
                </a:lnTo>
                <a:lnTo>
                  <a:pt x="3746500" y="2603500"/>
                </a:lnTo>
                <a:close/>
              </a:path>
            </a:pathLst>
          </a:custGeom>
          <a:solidFill>
            <a:srgbClr val="EEF1F8"/>
          </a:solidFill>
          <a:ln w="12700">
            <a:solidFill>
              <a:srgbClr val="0A78BC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0" name="object 44"/>
          <p:cNvSpPr/>
          <p:nvPr/>
        </p:nvSpPr>
        <p:spPr>
          <a:xfrm>
            <a:off x="3220520" y="2107152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19400" y="2497"/>
                </a:lnTo>
                <a:lnTo>
                  <a:pt x="9307" y="9305"/>
                </a:lnTo>
                <a:lnTo>
                  <a:pt x="2498" y="19395"/>
                </a:lnTo>
                <a:lnTo>
                  <a:pt x="0" y="31737"/>
                </a:lnTo>
                <a:lnTo>
                  <a:pt x="2498" y="44086"/>
                </a:lnTo>
                <a:lnTo>
                  <a:pt x="9307" y="54179"/>
                </a:lnTo>
                <a:lnTo>
                  <a:pt x="19400" y="60989"/>
                </a:lnTo>
                <a:lnTo>
                  <a:pt x="31750" y="63487"/>
                </a:lnTo>
                <a:lnTo>
                  <a:pt x="44099" y="60989"/>
                </a:lnTo>
                <a:lnTo>
                  <a:pt x="54192" y="54179"/>
                </a:lnTo>
                <a:lnTo>
                  <a:pt x="61001" y="44086"/>
                </a:lnTo>
                <a:lnTo>
                  <a:pt x="63500" y="31737"/>
                </a:lnTo>
                <a:lnTo>
                  <a:pt x="61001" y="19395"/>
                </a:lnTo>
                <a:lnTo>
                  <a:pt x="54192" y="9305"/>
                </a:lnTo>
                <a:lnTo>
                  <a:pt x="44099" y="2497"/>
                </a:lnTo>
                <a:lnTo>
                  <a:pt x="31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1" name="object 45"/>
          <p:cNvSpPr/>
          <p:nvPr/>
        </p:nvSpPr>
        <p:spPr>
          <a:xfrm>
            <a:off x="3220520" y="2107152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63487"/>
                </a:moveTo>
                <a:lnTo>
                  <a:pt x="19400" y="60989"/>
                </a:lnTo>
                <a:lnTo>
                  <a:pt x="9307" y="54179"/>
                </a:lnTo>
                <a:lnTo>
                  <a:pt x="2498" y="44086"/>
                </a:lnTo>
                <a:lnTo>
                  <a:pt x="0" y="31737"/>
                </a:lnTo>
                <a:lnTo>
                  <a:pt x="2498" y="19395"/>
                </a:lnTo>
                <a:lnTo>
                  <a:pt x="9307" y="9305"/>
                </a:lnTo>
                <a:lnTo>
                  <a:pt x="19400" y="2497"/>
                </a:lnTo>
                <a:lnTo>
                  <a:pt x="31750" y="0"/>
                </a:lnTo>
                <a:lnTo>
                  <a:pt x="44099" y="2497"/>
                </a:lnTo>
                <a:lnTo>
                  <a:pt x="54192" y="9305"/>
                </a:lnTo>
                <a:lnTo>
                  <a:pt x="61001" y="19395"/>
                </a:lnTo>
                <a:lnTo>
                  <a:pt x="63500" y="31737"/>
                </a:lnTo>
                <a:lnTo>
                  <a:pt x="61001" y="44086"/>
                </a:lnTo>
                <a:lnTo>
                  <a:pt x="54192" y="54179"/>
                </a:lnTo>
                <a:lnTo>
                  <a:pt x="44099" y="60989"/>
                </a:lnTo>
                <a:lnTo>
                  <a:pt x="31750" y="63487"/>
                </a:lnTo>
                <a:close/>
              </a:path>
            </a:pathLst>
          </a:custGeom>
          <a:ln w="12700">
            <a:solidFill>
              <a:srgbClr val="0A78BC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2" name="object 46"/>
          <p:cNvSpPr/>
          <p:nvPr/>
        </p:nvSpPr>
        <p:spPr>
          <a:xfrm>
            <a:off x="3220520" y="1610731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19400" y="2498"/>
                </a:lnTo>
                <a:lnTo>
                  <a:pt x="9307" y="9307"/>
                </a:lnTo>
                <a:lnTo>
                  <a:pt x="2498" y="19400"/>
                </a:lnTo>
                <a:lnTo>
                  <a:pt x="0" y="31750"/>
                </a:lnTo>
                <a:lnTo>
                  <a:pt x="2498" y="44092"/>
                </a:lnTo>
                <a:lnTo>
                  <a:pt x="9307" y="54181"/>
                </a:lnTo>
                <a:lnTo>
                  <a:pt x="19400" y="60989"/>
                </a:lnTo>
                <a:lnTo>
                  <a:pt x="31750" y="63487"/>
                </a:lnTo>
                <a:lnTo>
                  <a:pt x="44099" y="60989"/>
                </a:lnTo>
                <a:lnTo>
                  <a:pt x="54192" y="54181"/>
                </a:lnTo>
                <a:lnTo>
                  <a:pt x="61001" y="44092"/>
                </a:lnTo>
                <a:lnTo>
                  <a:pt x="63500" y="31750"/>
                </a:lnTo>
                <a:lnTo>
                  <a:pt x="61001" y="19400"/>
                </a:lnTo>
                <a:lnTo>
                  <a:pt x="54192" y="9307"/>
                </a:lnTo>
                <a:lnTo>
                  <a:pt x="44099" y="2498"/>
                </a:lnTo>
                <a:lnTo>
                  <a:pt x="31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3" name="object 47"/>
          <p:cNvSpPr/>
          <p:nvPr/>
        </p:nvSpPr>
        <p:spPr>
          <a:xfrm>
            <a:off x="3220520" y="1610731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63487"/>
                </a:moveTo>
                <a:lnTo>
                  <a:pt x="19400" y="60989"/>
                </a:lnTo>
                <a:lnTo>
                  <a:pt x="9307" y="54181"/>
                </a:lnTo>
                <a:lnTo>
                  <a:pt x="2498" y="44092"/>
                </a:lnTo>
                <a:lnTo>
                  <a:pt x="0" y="31750"/>
                </a:lnTo>
                <a:lnTo>
                  <a:pt x="2498" y="19400"/>
                </a:lnTo>
                <a:lnTo>
                  <a:pt x="9307" y="9307"/>
                </a:lnTo>
                <a:lnTo>
                  <a:pt x="19400" y="2498"/>
                </a:lnTo>
                <a:lnTo>
                  <a:pt x="31750" y="0"/>
                </a:lnTo>
                <a:lnTo>
                  <a:pt x="44099" y="2498"/>
                </a:lnTo>
                <a:lnTo>
                  <a:pt x="54192" y="9307"/>
                </a:lnTo>
                <a:lnTo>
                  <a:pt x="61001" y="19400"/>
                </a:lnTo>
                <a:lnTo>
                  <a:pt x="63500" y="31750"/>
                </a:lnTo>
                <a:lnTo>
                  <a:pt x="61001" y="44092"/>
                </a:lnTo>
                <a:lnTo>
                  <a:pt x="54192" y="54181"/>
                </a:lnTo>
                <a:lnTo>
                  <a:pt x="44099" y="60989"/>
                </a:lnTo>
                <a:lnTo>
                  <a:pt x="31750" y="63487"/>
                </a:lnTo>
                <a:close/>
              </a:path>
            </a:pathLst>
          </a:custGeom>
          <a:ln w="12700">
            <a:solidFill>
              <a:srgbClr val="0A78BC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559" y="1705101"/>
            <a:ext cx="360000" cy="360000"/>
          </a:xfrm>
          <a:prstGeom prst="rect">
            <a:avLst/>
          </a:prstGeom>
        </p:spPr>
      </p:pic>
      <p:sp>
        <p:nvSpPr>
          <p:cNvPr id="79" name="object 44"/>
          <p:cNvSpPr/>
          <p:nvPr/>
        </p:nvSpPr>
        <p:spPr>
          <a:xfrm>
            <a:off x="1478756" y="3320744"/>
            <a:ext cx="1928949" cy="244316"/>
          </a:xfrm>
          <a:custGeom>
            <a:avLst/>
            <a:gdLst/>
            <a:ahLst/>
            <a:cxnLst/>
            <a:rect l="l" t="t" r="r" b="b"/>
            <a:pathLst>
              <a:path w="4010660" h="325754">
                <a:moveTo>
                  <a:pt x="0" y="325602"/>
                </a:moveTo>
                <a:lnTo>
                  <a:pt x="0" y="0"/>
                </a:lnTo>
                <a:lnTo>
                  <a:pt x="4010075" y="0"/>
                </a:lnTo>
                <a:lnTo>
                  <a:pt x="4010075" y="325602"/>
                </a:lnTo>
              </a:path>
            </a:pathLst>
          </a:custGeom>
          <a:ln w="12699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6" name="object 52"/>
          <p:cNvSpPr txBox="1"/>
          <p:nvPr/>
        </p:nvSpPr>
        <p:spPr>
          <a:xfrm>
            <a:off x="861721" y="3646809"/>
            <a:ext cx="1234070" cy="55976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9049" marR="3810" algn="ctr">
              <a:lnSpc>
                <a:spcPts val="1400"/>
              </a:lnSpc>
              <a:spcBef>
                <a:spcPts val="165"/>
              </a:spcBef>
            </a:pPr>
            <a:r>
              <a:rPr lang="en-US" sz="1200" dirty="0">
                <a:solidFill>
                  <a:schemeClr val="accent2"/>
                </a:solidFill>
              </a:rPr>
              <a:t>Representatives from National Governments</a:t>
            </a:r>
            <a:endParaRPr sz="1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97" name="object 20"/>
          <p:cNvSpPr/>
          <p:nvPr/>
        </p:nvSpPr>
        <p:spPr>
          <a:xfrm>
            <a:off x="2604408" y="3562893"/>
            <a:ext cx="1755000" cy="1168134"/>
          </a:xfrm>
          <a:custGeom>
            <a:avLst/>
            <a:gdLst/>
            <a:ahLst/>
            <a:cxnLst/>
            <a:rect l="l" t="t" r="r" b="b"/>
            <a:pathLst>
              <a:path w="3746500" h="2603500">
                <a:moveTo>
                  <a:pt x="3746500" y="2603500"/>
                </a:moveTo>
                <a:lnTo>
                  <a:pt x="0" y="2603500"/>
                </a:lnTo>
                <a:lnTo>
                  <a:pt x="0" y="0"/>
                </a:lnTo>
                <a:lnTo>
                  <a:pt x="3746500" y="0"/>
                </a:lnTo>
                <a:lnTo>
                  <a:pt x="3746500" y="2603500"/>
                </a:lnTo>
                <a:close/>
              </a:path>
            </a:pathLst>
          </a:custGeom>
          <a:solidFill>
            <a:srgbClr val="EEF1F8"/>
          </a:solidFill>
          <a:ln w="12700">
            <a:solidFill>
              <a:srgbClr val="0A78BC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8" name="object 53"/>
          <p:cNvSpPr txBox="1"/>
          <p:nvPr/>
        </p:nvSpPr>
        <p:spPr>
          <a:xfrm>
            <a:off x="2718758" y="3646809"/>
            <a:ext cx="1513724" cy="759823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algn="ctr">
              <a:lnSpc>
                <a:spcPts val="1400"/>
              </a:lnSpc>
              <a:defRPr/>
            </a:pPr>
            <a:r>
              <a:rPr lang="en-US" sz="1200" dirty="0">
                <a:solidFill>
                  <a:schemeClr val="accent2"/>
                </a:solidFill>
              </a:rPr>
              <a:t>Representatives from Distinct Economies recognized in International Fora</a:t>
            </a:r>
          </a:p>
        </p:txBody>
      </p:sp>
      <p:sp>
        <p:nvSpPr>
          <p:cNvPr id="99" name="object 20"/>
          <p:cNvSpPr/>
          <p:nvPr/>
        </p:nvSpPr>
        <p:spPr>
          <a:xfrm>
            <a:off x="4594591" y="3562893"/>
            <a:ext cx="1865476" cy="1168134"/>
          </a:xfrm>
          <a:custGeom>
            <a:avLst/>
            <a:gdLst/>
            <a:ahLst/>
            <a:cxnLst/>
            <a:rect l="l" t="t" r="r" b="b"/>
            <a:pathLst>
              <a:path w="3746500" h="2603500">
                <a:moveTo>
                  <a:pt x="3746500" y="2603500"/>
                </a:moveTo>
                <a:lnTo>
                  <a:pt x="0" y="2603500"/>
                </a:lnTo>
                <a:lnTo>
                  <a:pt x="0" y="0"/>
                </a:lnTo>
                <a:lnTo>
                  <a:pt x="3746500" y="0"/>
                </a:lnTo>
                <a:lnTo>
                  <a:pt x="3746500" y="2603500"/>
                </a:lnTo>
                <a:close/>
              </a:path>
            </a:pathLst>
          </a:custGeom>
          <a:solidFill>
            <a:srgbClr val="EEF1F8"/>
          </a:solidFill>
          <a:ln w="12700">
            <a:solidFill>
              <a:srgbClr val="0A78BC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0" name="object 20"/>
          <p:cNvSpPr/>
          <p:nvPr/>
        </p:nvSpPr>
        <p:spPr>
          <a:xfrm>
            <a:off x="6710666" y="3562893"/>
            <a:ext cx="1755000" cy="1168134"/>
          </a:xfrm>
          <a:custGeom>
            <a:avLst/>
            <a:gdLst/>
            <a:ahLst/>
            <a:cxnLst/>
            <a:rect l="l" t="t" r="r" b="b"/>
            <a:pathLst>
              <a:path w="3746500" h="2603500">
                <a:moveTo>
                  <a:pt x="3746500" y="2603500"/>
                </a:moveTo>
                <a:lnTo>
                  <a:pt x="0" y="2603500"/>
                </a:lnTo>
                <a:lnTo>
                  <a:pt x="0" y="0"/>
                </a:lnTo>
                <a:lnTo>
                  <a:pt x="3746500" y="0"/>
                </a:lnTo>
                <a:lnTo>
                  <a:pt x="3746500" y="2603500"/>
                </a:lnTo>
                <a:close/>
              </a:path>
            </a:pathLst>
          </a:custGeom>
          <a:solidFill>
            <a:srgbClr val="EEF1F8"/>
          </a:solidFill>
          <a:ln w="12700">
            <a:solidFill>
              <a:srgbClr val="0A78BC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7" name="object 53"/>
          <p:cNvSpPr txBox="1"/>
          <p:nvPr/>
        </p:nvSpPr>
        <p:spPr>
          <a:xfrm>
            <a:off x="6849449" y="3646809"/>
            <a:ext cx="1479174" cy="73930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dirty="0">
                <a:solidFill>
                  <a:schemeClr val="accent2"/>
                </a:solidFill>
              </a:rPr>
              <a:t>Representatives </a:t>
            </a:r>
          </a:p>
          <a:p>
            <a:pPr algn="ctr">
              <a:lnSpc>
                <a:spcPts val="1400"/>
              </a:lnSpc>
            </a:pPr>
            <a:r>
              <a:rPr lang="en-US" sz="1200" dirty="0">
                <a:solidFill>
                  <a:schemeClr val="accent2"/>
                </a:solidFill>
              </a:rPr>
              <a:t>from Public Authorities (usually in observer capacity) </a:t>
            </a:r>
          </a:p>
        </p:txBody>
      </p:sp>
      <p:sp>
        <p:nvSpPr>
          <p:cNvPr id="88" name="object 54"/>
          <p:cNvSpPr txBox="1"/>
          <p:nvPr/>
        </p:nvSpPr>
        <p:spPr>
          <a:xfrm>
            <a:off x="4679365" y="3654028"/>
            <a:ext cx="1725464" cy="9073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dirty="0">
                <a:solidFill>
                  <a:schemeClr val="accent2"/>
                </a:solidFill>
              </a:rPr>
              <a:t>Representatives </a:t>
            </a:r>
            <a:br>
              <a:rPr lang="en-US" sz="1200" dirty="0">
                <a:solidFill>
                  <a:schemeClr val="accent2"/>
                </a:solidFill>
              </a:rPr>
            </a:br>
            <a:r>
              <a:rPr lang="en-US" sz="1200" dirty="0">
                <a:solidFill>
                  <a:schemeClr val="accent2"/>
                </a:solidFill>
              </a:rPr>
              <a:t>from Multinational Governmental and Treaty Organizations (usually in observer capacity)</a:t>
            </a:r>
          </a:p>
        </p:txBody>
      </p:sp>
      <p:sp>
        <p:nvSpPr>
          <p:cNvPr id="78" name="object 43"/>
          <p:cNvSpPr/>
          <p:nvPr/>
        </p:nvSpPr>
        <p:spPr>
          <a:xfrm>
            <a:off x="4572000" y="2969866"/>
            <a:ext cx="2995613" cy="595080"/>
          </a:xfrm>
          <a:custGeom>
            <a:avLst/>
            <a:gdLst>
              <a:gd name="connsiteX0" fmla="*/ 3979379 w 3979379"/>
              <a:gd name="connsiteY0" fmla="*/ 921423 h 921423"/>
              <a:gd name="connsiteX1" fmla="*/ 3979379 w 3979379"/>
              <a:gd name="connsiteY1" fmla="*/ 595820 h 921423"/>
              <a:gd name="connsiteX2" fmla="*/ 0 w 3979379"/>
              <a:gd name="connsiteY2" fmla="*/ 595820 h 921423"/>
              <a:gd name="connsiteX3" fmla="*/ 0 w 3979379"/>
              <a:gd name="connsiteY3" fmla="*/ 0 h 921423"/>
              <a:gd name="connsiteX0" fmla="*/ 3979379 w 3979379"/>
              <a:gd name="connsiteY0" fmla="*/ 793440 h 793440"/>
              <a:gd name="connsiteX1" fmla="*/ 3979379 w 3979379"/>
              <a:gd name="connsiteY1" fmla="*/ 467837 h 793440"/>
              <a:gd name="connsiteX2" fmla="*/ 0 w 3979379"/>
              <a:gd name="connsiteY2" fmla="*/ 467837 h 793440"/>
              <a:gd name="connsiteX3" fmla="*/ 0 w 3979379"/>
              <a:gd name="connsiteY3" fmla="*/ 0 h 79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9379" h="793440">
                <a:moveTo>
                  <a:pt x="3979379" y="793440"/>
                </a:moveTo>
                <a:lnTo>
                  <a:pt x="3979379" y="467837"/>
                </a:lnTo>
                <a:lnTo>
                  <a:pt x="0" y="467837"/>
                </a:lnTo>
                <a:lnTo>
                  <a:pt x="0" y="0"/>
                </a:lnTo>
              </a:path>
            </a:pathLst>
          </a:custGeom>
          <a:ln w="12699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4" name="object 49"/>
          <p:cNvSpPr/>
          <p:nvPr/>
        </p:nvSpPr>
        <p:spPr>
          <a:xfrm>
            <a:off x="7546579" y="3541142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37" y="0"/>
                </a:moveTo>
                <a:lnTo>
                  <a:pt x="19395" y="2497"/>
                </a:lnTo>
                <a:lnTo>
                  <a:pt x="9305" y="9305"/>
                </a:lnTo>
                <a:lnTo>
                  <a:pt x="2497" y="19395"/>
                </a:lnTo>
                <a:lnTo>
                  <a:pt x="0" y="31737"/>
                </a:lnTo>
                <a:lnTo>
                  <a:pt x="2497" y="44086"/>
                </a:lnTo>
                <a:lnTo>
                  <a:pt x="9305" y="54179"/>
                </a:lnTo>
                <a:lnTo>
                  <a:pt x="19395" y="60989"/>
                </a:lnTo>
                <a:lnTo>
                  <a:pt x="31737" y="63487"/>
                </a:lnTo>
                <a:lnTo>
                  <a:pt x="44088" y="60989"/>
                </a:lnTo>
                <a:lnTo>
                  <a:pt x="54186" y="54179"/>
                </a:lnTo>
                <a:lnTo>
                  <a:pt x="60999" y="44086"/>
                </a:lnTo>
                <a:lnTo>
                  <a:pt x="63500" y="31737"/>
                </a:lnTo>
                <a:lnTo>
                  <a:pt x="60999" y="19395"/>
                </a:lnTo>
                <a:lnTo>
                  <a:pt x="54186" y="9305"/>
                </a:lnTo>
                <a:lnTo>
                  <a:pt x="44088" y="2497"/>
                </a:lnTo>
                <a:lnTo>
                  <a:pt x="31737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535998" y="3320743"/>
            <a:ext cx="0" cy="24215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object 46"/>
          <p:cNvSpPr/>
          <p:nvPr/>
        </p:nvSpPr>
        <p:spPr>
          <a:xfrm>
            <a:off x="5509805" y="3539081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63487"/>
                </a:moveTo>
                <a:lnTo>
                  <a:pt x="19400" y="60989"/>
                </a:lnTo>
                <a:lnTo>
                  <a:pt x="9307" y="54179"/>
                </a:lnTo>
                <a:lnTo>
                  <a:pt x="2498" y="44086"/>
                </a:lnTo>
                <a:lnTo>
                  <a:pt x="0" y="31737"/>
                </a:lnTo>
                <a:lnTo>
                  <a:pt x="2498" y="19395"/>
                </a:lnTo>
                <a:lnTo>
                  <a:pt x="9307" y="9305"/>
                </a:lnTo>
                <a:lnTo>
                  <a:pt x="19400" y="2497"/>
                </a:lnTo>
                <a:lnTo>
                  <a:pt x="31750" y="0"/>
                </a:lnTo>
                <a:lnTo>
                  <a:pt x="44099" y="2497"/>
                </a:lnTo>
                <a:lnTo>
                  <a:pt x="54192" y="9305"/>
                </a:lnTo>
                <a:lnTo>
                  <a:pt x="61001" y="19395"/>
                </a:lnTo>
                <a:lnTo>
                  <a:pt x="63500" y="31737"/>
                </a:lnTo>
                <a:lnTo>
                  <a:pt x="61001" y="44086"/>
                </a:lnTo>
                <a:lnTo>
                  <a:pt x="54192" y="54179"/>
                </a:lnTo>
                <a:lnTo>
                  <a:pt x="44099" y="60989"/>
                </a:lnTo>
                <a:lnTo>
                  <a:pt x="31750" y="6348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4" name="object 46"/>
          <p:cNvSpPr/>
          <p:nvPr/>
        </p:nvSpPr>
        <p:spPr>
          <a:xfrm>
            <a:off x="3384847" y="3539081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63487"/>
                </a:moveTo>
                <a:lnTo>
                  <a:pt x="19400" y="60989"/>
                </a:lnTo>
                <a:lnTo>
                  <a:pt x="9307" y="54179"/>
                </a:lnTo>
                <a:lnTo>
                  <a:pt x="2498" y="44086"/>
                </a:lnTo>
                <a:lnTo>
                  <a:pt x="0" y="31737"/>
                </a:lnTo>
                <a:lnTo>
                  <a:pt x="2498" y="19395"/>
                </a:lnTo>
                <a:lnTo>
                  <a:pt x="9307" y="9305"/>
                </a:lnTo>
                <a:lnTo>
                  <a:pt x="19400" y="2497"/>
                </a:lnTo>
                <a:lnTo>
                  <a:pt x="31750" y="0"/>
                </a:lnTo>
                <a:lnTo>
                  <a:pt x="44099" y="2497"/>
                </a:lnTo>
                <a:lnTo>
                  <a:pt x="54192" y="9305"/>
                </a:lnTo>
                <a:lnTo>
                  <a:pt x="61001" y="19395"/>
                </a:lnTo>
                <a:lnTo>
                  <a:pt x="63500" y="31737"/>
                </a:lnTo>
                <a:lnTo>
                  <a:pt x="61001" y="44086"/>
                </a:lnTo>
                <a:lnTo>
                  <a:pt x="54192" y="54179"/>
                </a:lnTo>
                <a:lnTo>
                  <a:pt x="44099" y="60989"/>
                </a:lnTo>
                <a:lnTo>
                  <a:pt x="31750" y="6348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cxnSp>
        <p:nvCxnSpPr>
          <p:cNvPr id="105" name="Straight Connector 104"/>
          <p:cNvCxnSpPr>
            <a:endCxn id="78" idx="2"/>
          </p:cNvCxnSpPr>
          <p:nvPr/>
        </p:nvCxnSpPr>
        <p:spPr>
          <a:xfrm>
            <a:off x="3220521" y="3320744"/>
            <a:ext cx="1351479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bject 46"/>
          <p:cNvSpPr/>
          <p:nvPr/>
        </p:nvSpPr>
        <p:spPr>
          <a:xfrm>
            <a:off x="1456608" y="3539081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63487"/>
                </a:moveTo>
                <a:lnTo>
                  <a:pt x="19400" y="60989"/>
                </a:lnTo>
                <a:lnTo>
                  <a:pt x="9307" y="54179"/>
                </a:lnTo>
                <a:lnTo>
                  <a:pt x="2498" y="44086"/>
                </a:lnTo>
                <a:lnTo>
                  <a:pt x="0" y="31737"/>
                </a:lnTo>
                <a:lnTo>
                  <a:pt x="2498" y="19395"/>
                </a:lnTo>
                <a:lnTo>
                  <a:pt x="9307" y="9305"/>
                </a:lnTo>
                <a:lnTo>
                  <a:pt x="19400" y="2497"/>
                </a:lnTo>
                <a:lnTo>
                  <a:pt x="31750" y="0"/>
                </a:lnTo>
                <a:lnTo>
                  <a:pt x="44099" y="2497"/>
                </a:lnTo>
                <a:lnTo>
                  <a:pt x="54192" y="9305"/>
                </a:lnTo>
                <a:lnTo>
                  <a:pt x="61001" y="19395"/>
                </a:lnTo>
                <a:lnTo>
                  <a:pt x="63500" y="31737"/>
                </a:lnTo>
                <a:lnTo>
                  <a:pt x="61001" y="44086"/>
                </a:lnTo>
                <a:lnTo>
                  <a:pt x="54192" y="54179"/>
                </a:lnTo>
                <a:lnTo>
                  <a:pt x="44099" y="60989"/>
                </a:lnTo>
                <a:lnTo>
                  <a:pt x="31750" y="6348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34" name="Group 33"/>
          <p:cNvGrpSpPr/>
          <p:nvPr/>
        </p:nvGrpSpPr>
        <p:grpSpPr>
          <a:xfrm>
            <a:off x="6434755" y="2164838"/>
            <a:ext cx="2045650" cy="490012"/>
            <a:chOff x="2085980" y="5486400"/>
            <a:chExt cx="2045650" cy="490012"/>
          </a:xfrm>
        </p:grpSpPr>
        <p:sp>
          <p:nvSpPr>
            <p:cNvPr id="37" name="Rounded Rectangle 36"/>
            <p:cNvSpPr/>
            <p:nvPr/>
          </p:nvSpPr>
          <p:spPr>
            <a:xfrm>
              <a:off x="2085980" y="5486400"/>
              <a:ext cx="2045650" cy="49001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 descr="0202-sphere.eps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30910" y="5575314"/>
              <a:ext cx="296155" cy="296155"/>
            </a:xfrm>
            <a:prstGeom prst="rect">
              <a:avLst/>
            </a:prstGeom>
          </p:spPr>
        </p:pic>
        <p:sp>
          <p:nvSpPr>
            <p:cNvPr id="40" name="Text Placeholder 33">
              <a:hlinkClick r:id="rId6"/>
            </p:cNvPr>
            <p:cNvSpPr txBox="1">
              <a:spLocks/>
            </p:cNvSpPr>
            <p:nvPr/>
          </p:nvSpPr>
          <p:spPr>
            <a:xfrm>
              <a:off x="2601224" y="5612259"/>
              <a:ext cx="1264923" cy="292423"/>
            </a:xfrm>
            <a:prstGeom prst="rect">
              <a:avLst/>
            </a:prstGeom>
            <a:noFill/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</a:pPr>
              <a:r>
                <a:rPr lang="en-AU" sz="1800">
                  <a:solidFill>
                    <a:schemeClr val="bg1"/>
                  </a:solidFill>
                  <a:latin typeface="Arial"/>
                  <a:ea typeface="Segoe UI" panose="020B0502040204020203" pitchFamily="34" charset="0"/>
                  <a:cs typeface="Arial"/>
                </a:rPr>
                <a:t>Learn More</a:t>
              </a:r>
              <a:endParaRPr lang="en-AU" sz="1800" b="1" dirty="0">
                <a:solidFill>
                  <a:schemeClr val="bg1"/>
                </a:solidFill>
                <a:latin typeface="Arial"/>
                <a:ea typeface="Segoe UI" panose="020B0502040204020203" pitchFamily="34" charset="0"/>
                <a:cs typeface="Arial"/>
              </a:endParaRPr>
            </a:p>
          </p:txBody>
        </p:sp>
        <p:sp>
          <p:nvSpPr>
            <p:cNvPr id="41" name="Isosceles Triangle 5">
              <a:hlinkClick r:id="rId6"/>
            </p:cNvPr>
            <p:cNvSpPr/>
            <p:nvPr/>
          </p:nvSpPr>
          <p:spPr>
            <a:xfrm rot="5400000">
              <a:off x="3827662" y="5665510"/>
              <a:ext cx="160531" cy="13838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2" name="Content Placeholder 2">
            <a:hlinkClick r:id="rId6"/>
          </p:cNvPr>
          <p:cNvSpPr txBox="1">
            <a:spLocks/>
          </p:cNvSpPr>
          <p:nvPr/>
        </p:nvSpPr>
        <p:spPr>
          <a:xfrm>
            <a:off x="6323130" y="2717946"/>
            <a:ext cx="2344241" cy="340125"/>
          </a:xfrm>
          <a:prstGeom prst="rect">
            <a:avLst/>
          </a:prstGeom>
        </p:spPr>
        <p:txBody>
          <a:bodyPr lIns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600" u="sng" dirty="0">
                <a:hlinkClick r:id="rId6"/>
              </a:rPr>
              <a:t>https://gacweb.icann.org</a:t>
            </a:r>
            <a:endParaRPr lang="en-US" sz="1600" b="1" dirty="0">
              <a:solidFill>
                <a:schemeClr val="accent1"/>
              </a:solidFill>
              <a:cs typeface="Arial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305" y="1619323"/>
            <a:ext cx="18605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89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904" y="46179"/>
            <a:ext cx="8579091" cy="450663"/>
          </a:xfrm>
        </p:spPr>
        <p:txBody>
          <a:bodyPr/>
          <a:lstStyle/>
          <a:p>
            <a:r>
              <a:rPr lang="en-US" spc="-4" dirty="0"/>
              <a:t>Root </a:t>
            </a:r>
            <a:r>
              <a:rPr lang="en-US" dirty="0"/>
              <a:t>Server System </a:t>
            </a:r>
            <a:r>
              <a:rPr lang="en-US" spc="-4" dirty="0"/>
              <a:t>Advisory Committee</a:t>
            </a:r>
            <a:r>
              <a:rPr lang="en-US" spc="-68" dirty="0"/>
              <a:t> </a:t>
            </a:r>
            <a:r>
              <a:rPr lang="en-US" spc="-4" dirty="0"/>
              <a:t>(RSSAC)</a:t>
            </a:r>
            <a:endParaRPr lang="en-US" dirty="0"/>
          </a:p>
        </p:txBody>
      </p:sp>
      <p:sp>
        <p:nvSpPr>
          <p:cNvPr id="23" name="object 18"/>
          <p:cNvSpPr txBox="1"/>
          <p:nvPr/>
        </p:nvSpPr>
        <p:spPr>
          <a:xfrm>
            <a:off x="2829927" y="2244741"/>
            <a:ext cx="2531269" cy="1117133"/>
          </a:xfrm>
          <a:prstGeom prst="rect">
            <a:avLst/>
          </a:prstGeom>
          <a:ln w="12700">
            <a:noFill/>
          </a:ln>
        </p:spPr>
        <p:txBody>
          <a:bodyPr vert="horz" wrap="square" lIns="0" tIns="39529" rIns="0" bIns="0" rtlCol="0">
            <a:spAutoFit/>
          </a:bodyPr>
          <a:lstStyle/>
          <a:p>
            <a:pPr marL="252413">
              <a:lnSpc>
                <a:spcPts val="1400"/>
              </a:lnSpc>
              <a:spcBef>
                <a:spcPts val="311"/>
              </a:spcBef>
            </a:pPr>
            <a:r>
              <a:rPr sz="1500" b="1" spc="-49" dirty="0">
                <a:solidFill>
                  <a:srgbClr val="5FA8DD"/>
                </a:solidFill>
                <a:latin typeface="Arial"/>
                <a:cs typeface="Arial"/>
              </a:rPr>
              <a:t>RSSAC</a:t>
            </a:r>
            <a:endParaRPr sz="1500" dirty="0">
              <a:latin typeface="Arial"/>
              <a:cs typeface="Arial"/>
            </a:endParaRPr>
          </a:p>
          <a:p>
            <a:pPr marL="252413" marR="130493">
              <a:lnSpc>
                <a:spcPts val="1400"/>
              </a:lnSpc>
              <a:spcBef>
                <a:spcPts val="15"/>
              </a:spcBef>
            </a:pPr>
            <a:r>
              <a:rPr lang="en-US" sz="1200" spc="-11" dirty="0">
                <a:solidFill>
                  <a:schemeClr val="accent2"/>
                </a:solidFill>
                <a:cs typeface="Arial"/>
              </a:rPr>
              <a:t>RSSAC advises the ICANN community and Board on the operation, administration, security, and integrity of the Internet's Root Server System.</a:t>
            </a:r>
            <a:endParaRPr sz="1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24" name="object 20"/>
          <p:cNvSpPr/>
          <p:nvPr/>
        </p:nvSpPr>
        <p:spPr>
          <a:xfrm>
            <a:off x="2975775" y="3830973"/>
            <a:ext cx="2361764" cy="1288733"/>
          </a:xfrm>
          <a:custGeom>
            <a:avLst/>
            <a:gdLst/>
            <a:ahLst/>
            <a:cxnLst/>
            <a:rect l="l" t="t" r="r" b="b"/>
            <a:pathLst>
              <a:path w="2870200" h="1696720">
                <a:moveTo>
                  <a:pt x="2870200" y="1696097"/>
                </a:moveTo>
                <a:lnTo>
                  <a:pt x="0" y="1696097"/>
                </a:lnTo>
                <a:lnTo>
                  <a:pt x="0" y="0"/>
                </a:lnTo>
                <a:lnTo>
                  <a:pt x="2870200" y="0"/>
                </a:lnTo>
                <a:lnTo>
                  <a:pt x="2870200" y="1696097"/>
                </a:lnTo>
                <a:close/>
              </a:path>
            </a:pathLst>
          </a:custGeom>
          <a:solidFill>
            <a:srgbClr val="EBF5F9"/>
          </a:solidFill>
          <a:ln w="12700">
            <a:solidFill>
              <a:srgbClr val="5FA8DD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object 22"/>
          <p:cNvSpPr/>
          <p:nvPr/>
        </p:nvSpPr>
        <p:spPr>
          <a:xfrm>
            <a:off x="4154478" y="3507319"/>
            <a:ext cx="45719" cy="323776"/>
          </a:xfrm>
          <a:custGeom>
            <a:avLst/>
            <a:gdLst/>
            <a:ahLst/>
            <a:cxnLst/>
            <a:rect l="l" t="t" r="r" b="b"/>
            <a:pathLst>
              <a:path h="325754">
                <a:moveTo>
                  <a:pt x="0" y="0"/>
                </a:moveTo>
                <a:lnTo>
                  <a:pt x="0" y="325602"/>
                </a:lnTo>
              </a:path>
            </a:pathLst>
          </a:custGeom>
          <a:ln w="12700">
            <a:solidFill>
              <a:srgbClr val="5FA8DD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object 23"/>
          <p:cNvSpPr/>
          <p:nvPr/>
        </p:nvSpPr>
        <p:spPr>
          <a:xfrm>
            <a:off x="4132843" y="3807175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19400" y="2497"/>
                </a:lnTo>
                <a:lnTo>
                  <a:pt x="9307" y="9305"/>
                </a:lnTo>
                <a:lnTo>
                  <a:pt x="2498" y="19395"/>
                </a:lnTo>
                <a:lnTo>
                  <a:pt x="0" y="31737"/>
                </a:lnTo>
                <a:lnTo>
                  <a:pt x="2498" y="44086"/>
                </a:lnTo>
                <a:lnTo>
                  <a:pt x="9307" y="54179"/>
                </a:lnTo>
                <a:lnTo>
                  <a:pt x="19400" y="60989"/>
                </a:lnTo>
                <a:lnTo>
                  <a:pt x="31750" y="63487"/>
                </a:lnTo>
                <a:lnTo>
                  <a:pt x="44099" y="60989"/>
                </a:lnTo>
                <a:lnTo>
                  <a:pt x="54192" y="54179"/>
                </a:lnTo>
                <a:lnTo>
                  <a:pt x="61001" y="44086"/>
                </a:lnTo>
                <a:lnTo>
                  <a:pt x="63500" y="31737"/>
                </a:lnTo>
                <a:lnTo>
                  <a:pt x="61001" y="19395"/>
                </a:lnTo>
                <a:lnTo>
                  <a:pt x="54192" y="9305"/>
                </a:lnTo>
                <a:lnTo>
                  <a:pt x="44099" y="2497"/>
                </a:lnTo>
                <a:lnTo>
                  <a:pt x="31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2" name="object 28"/>
          <p:cNvSpPr/>
          <p:nvPr/>
        </p:nvSpPr>
        <p:spPr>
          <a:xfrm>
            <a:off x="2804289" y="2603260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63487"/>
                </a:moveTo>
                <a:lnTo>
                  <a:pt x="19400" y="60989"/>
                </a:lnTo>
                <a:lnTo>
                  <a:pt x="9307" y="54179"/>
                </a:lnTo>
                <a:lnTo>
                  <a:pt x="2498" y="44086"/>
                </a:lnTo>
                <a:lnTo>
                  <a:pt x="0" y="31737"/>
                </a:lnTo>
                <a:lnTo>
                  <a:pt x="2498" y="19395"/>
                </a:lnTo>
                <a:lnTo>
                  <a:pt x="9307" y="9305"/>
                </a:lnTo>
                <a:lnTo>
                  <a:pt x="19400" y="2497"/>
                </a:lnTo>
                <a:lnTo>
                  <a:pt x="31750" y="0"/>
                </a:lnTo>
                <a:lnTo>
                  <a:pt x="44099" y="2497"/>
                </a:lnTo>
                <a:lnTo>
                  <a:pt x="54192" y="9305"/>
                </a:lnTo>
                <a:lnTo>
                  <a:pt x="61001" y="19395"/>
                </a:lnTo>
                <a:lnTo>
                  <a:pt x="63500" y="31737"/>
                </a:lnTo>
                <a:lnTo>
                  <a:pt x="61001" y="44086"/>
                </a:lnTo>
                <a:lnTo>
                  <a:pt x="54192" y="54179"/>
                </a:lnTo>
                <a:lnTo>
                  <a:pt x="44099" y="60989"/>
                </a:lnTo>
                <a:lnTo>
                  <a:pt x="31750" y="63487"/>
                </a:lnTo>
                <a:close/>
              </a:path>
            </a:pathLst>
          </a:custGeom>
          <a:ln w="9525">
            <a:solidFill>
              <a:srgbClr val="5FA8DD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5" name="object 31"/>
          <p:cNvSpPr txBox="1"/>
          <p:nvPr/>
        </p:nvSpPr>
        <p:spPr>
          <a:xfrm>
            <a:off x="3083384" y="3830974"/>
            <a:ext cx="2146546" cy="1221969"/>
          </a:xfrm>
          <a:prstGeom prst="rect">
            <a:avLst/>
          </a:prstGeom>
          <a:ln w="12700">
            <a:noFill/>
          </a:ln>
        </p:spPr>
        <p:txBody>
          <a:bodyPr vert="horz" wrap="square" lIns="0" tIns="112871" rIns="0" bIns="0" rtlCol="0">
            <a:spAutoFit/>
          </a:bodyPr>
          <a:lstStyle/>
          <a:p>
            <a:pPr marL="166688" marR="160972" indent="-476" algn="ctr">
              <a:lnSpc>
                <a:spcPts val="1400"/>
              </a:lnSpc>
              <a:spcBef>
                <a:spcPts val="889"/>
              </a:spcBef>
            </a:pPr>
            <a:r>
              <a:rPr sz="1200" spc="-15" dirty="0">
                <a:solidFill>
                  <a:schemeClr val="accent2"/>
                </a:solidFill>
                <a:latin typeface="Arial"/>
                <a:cs typeface="Arial"/>
              </a:rPr>
              <a:t>RSSAC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consists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of</a:t>
            </a:r>
            <a:r>
              <a:rPr lang="en-US" sz="1200" spc="-11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representatives of the organizations responsible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for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operating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the world's </a:t>
            </a:r>
            <a:r>
              <a:rPr sz="1200" spc="-38" dirty="0">
                <a:solidFill>
                  <a:schemeClr val="accent2"/>
                </a:solidFill>
                <a:latin typeface="Arial"/>
                <a:cs typeface="Arial"/>
              </a:rPr>
              <a:t>13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root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name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servers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as </a:t>
            </a:r>
            <a:r>
              <a:rPr sz="1200" spc="-15" dirty="0">
                <a:solidFill>
                  <a:schemeClr val="accent2"/>
                </a:solidFill>
                <a:latin typeface="Arial"/>
                <a:cs typeface="Arial"/>
              </a:rPr>
              <a:t>voting</a:t>
            </a:r>
            <a:r>
              <a:rPr sz="1200" spc="-30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members.</a:t>
            </a:r>
            <a:endParaRPr sz="1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28" name="object 24"/>
          <p:cNvSpPr/>
          <p:nvPr/>
        </p:nvSpPr>
        <p:spPr>
          <a:xfrm>
            <a:off x="4132843" y="3807175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63487"/>
                </a:moveTo>
                <a:lnTo>
                  <a:pt x="19400" y="60989"/>
                </a:lnTo>
                <a:lnTo>
                  <a:pt x="9307" y="54179"/>
                </a:lnTo>
                <a:lnTo>
                  <a:pt x="2498" y="44086"/>
                </a:lnTo>
                <a:lnTo>
                  <a:pt x="0" y="31737"/>
                </a:lnTo>
                <a:lnTo>
                  <a:pt x="2498" y="19395"/>
                </a:lnTo>
                <a:lnTo>
                  <a:pt x="9307" y="9305"/>
                </a:lnTo>
                <a:lnTo>
                  <a:pt x="19400" y="2497"/>
                </a:lnTo>
                <a:lnTo>
                  <a:pt x="31750" y="0"/>
                </a:lnTo>
                <a:lnTo>
                  <a:pt x="44099" y="2497"/>
                </a:lnTo>
                <a:lnTo>
                  <a:pt x="54192" y="9305"/>
                </a:lnTo>
                <a:lnTo>
                  <a:pt x="61001" y="19395"/>
                </a:lnTo>
                <a:lnTo>
                  <a:pt x="63500" y="31737"/>
                </a:lnTo>
                <a:lnTo>
                  <a:pt x="61001" y="44086"/>
                </a:lnTo>
                <a:lnTo>
                  <a:pt x="54192" y="54179"/>
                </a:lnTo>
                <a:lnTo>
                  <a:pt x="44099" y="60989"/>
                </a:lnTo>
                <a:lnTo>
                  <a:pt x="31750" y="63487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5FA8DD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6" name="object 19"/>
          <p:cNvSpPr/>
          <p:nvPr/>
        </p:nvSpPr>
        <p:spPr>
          <a:xfrm>
            <a:off x="2827269" y="2127331"/>
            <a:ext cx="2654694" cy="1379988"/>
          </a:xfrm>
          <a:custGeom>
            <a:avLst/>
            <a:gdLst>
              <a:gd name="connsiteX0" fmla="*/ 29820 w 3378061"/>
              <a:gd name="connsiteY0" fmla="*/ 0 h 1359750"/>
              <a:gd name="connsiteX1" fmla="*/ 3378061 w 3378061"/>
              <a:gd name="connsiteY1" fmla="*/ 0 h 1359750"/>
              <a:gd name="connsiteX2" fmla="*/ 3378061 w 3378061"/>
              <a:gd name="connsiteY2" fmla="*/ 1359750 h 1359750"/>
              <a:gd name="connsiteX3" fmla="*/ 3544 w 3378061"/>
              <a:gd name="connsiteY3" fmla="*/ 1359750 h 1359750"/>
              <a:gd name="connsiteX4" fmla="*/ 0 w 3378061"/>
              <a:gd name="connsiteY4" fmla="*/ 539311 h 1359750"/>
              <a:gd name="connsiteX0" fmla="*/ 29820 w 3378061"/>
              <a:gd name="connsiteY0" fmla="*/ 0 h 1359750"/>
              <a:gd name="connsiteX1" fmla="*/ 3378061 w 3378061"/>
              <a:gd name="connsiteY1" fmla="*/ 0 h 1359750"/>
              <a:gd name="connsiteX2" fmla="*/ 3378061 w 3378061"/>
              <a:gd name="connsiteY2" fmla="*/ 1359750 h 1359750"/>
              <a:gd name="connsiteX3" fmla="*/ 3544 w 3378061"/>
              <a:gd name="connsiteY3" fmla="*/ 1359750 h 1359750"/>
              <a:gd name="connsiteX4" fmla="*/ 0 w 3378061"/>
              <a:gd name="connsiteY4" fmla="*/ 517858 h 135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8061" h="1359750">
                <a:moveTo>
                  <a:pt x="29820" y="0"/>
                </a:moveTo>
                <a:lnTo>
                  <a:pt x="3378061" y="0"/>
                </a:lnTo>
                <a:lnTo>
                  <a:pt x="3378061" y="1359750"/>
                </a:lnTo>
                <a:lnTo>
                  <a:pt x="3544" y="1359750"/>
                </a:lnTo>
                <a:cubicBezTo>
                  <a:pt x="3544" y="1112786"/>
                  <a:pt x="0" y="764822"/>
                  <a:pt x="0" y="517858"/>
                </a:cubicBezTo>
              </a:path>
            </a:pathLst>
          </a:cu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7" name="object 30"/>
          <p:cNvSpPr/>
          <p:nvPr/>
        </p:nvSpPr>
        <p:spPr>
          <a:xfrm>
            <a:off x="2804289" y="2103520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63487"/>
                </a:moveTo>
                <a:lnTo>
                  <a:pt x="19400" y="60989"/>
                </a:lnTo>
                <a:lnTo>
                  <a:pt x="9307" y="54181"/>
                </a:lnTo>
                <a:lnTo>
                  <a:pt x="2498" y="44092"/>
                </a:lnTo>
                <a:lnTo>
                  <a:pt x="0" y="31750"/>
                </a:lnTo>
                <a:lnTo>
                  <a:pt x="2498" y="19400"/>
                </a:lnTo>
                <a:lnTo>
                  <a:pt x="9307" y="9307"/>
                </a:lnTo>
                <a:lnTo>
                  <a:pt x="19400" y="2498"/>
                </a:lnTo>
                <a:lnTo>
                  <a:pt x="31750" y="0"/>
                </a:lnTo>
                <a:lnTo>
                  <a:pt x="44099" y="2498"/>
                </a:lnTo>
                <a:lnTo>
                  <a:pt x="54192" y="9307"/>
                </a:lnTo>
                <a:lnTo>
                  <a:pt x="61001" y="19400"/>
                </a:lnTo>
                <a:lnTo>
                  <a:pt x="63500" y="31750"/>
                </a:lnTo>
                <a:lnTo>
                  <a:pt x="61001" y="44092"/>
                </a:lnTo>
                <a:lnTo>
                  <a:pt x="54192" y="54181"/>
                </a:lnTo>
                <a:lnTo>
                  <a:pt x="44099" y="60989"/>
                </a:lnTo>
                <a:lnTo>
                  <a:pt x="31750" y="63487"/>
                </a:lnTo>
                <a:close/>
              </a:path>
            </a:pathLst>
          </a:custGeom>
          <a:ln w="9525">
            <a:solidFill>
              <a:srgbClr val="5FA8DD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62" y="2205040"/>
            <a:ext cx="360000" cy="360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2" y="1540277"/>
            <a:ext cx="1961957" cy="387844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6231653" y="2956565"/>
            <a:ext cx="2045650" cy="490012"/>
            <a:chOff x="2085980" y="5486400"/>
            <a:chExt cx="2045650" cy="490012"/>
          </a:xfrm>
        </p:grpSpPr>
        <p:sp>
          <p:nvSpPr>
            <p:cNvPr id="29" name="Rounded Rectangle 28"/>
            <p:cNvSpPr/>
            <p:nvPr/>
          </p:nvSpPr>
          <p:spPr>
            <a:xfrm>
              <a:off x="2085980" y="5486400"/>
              <a:ext cx="2045650" cy="49001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 descr="0202-sphere.eps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30910" y="5575314"/>
              <a:ext cx="296155" cy="296155"/>
            </a:xfrm>
            <a:prstGeom prst="rect">
              <a:avLst/>
            </a:prstGeom>
          </p:spPr>
        </p:pic>
        <p:sp>
          <p:nvSpPr>
            <p:cNvPr id="31" name="Text Placeholder 33">
              <a:hlinkClick r:id="rId6"/>
            </p:cNvPr>
            <p:cNvSpPr txBox="1">
              <a:spLocks/>
            </p:cNvSpPr>
            <p:nvPr/>
          </p:nvSpPr>
          <p:spPr>
            <a:xfrm>
              <a:off x="2601224" y="5612259"/>
              <a:ext cx="1264923" cy="292423"/>
            </a:xfrm>
            <a:prstGeom prst="rect">
              <a:avLst/>
            </a:prstGeom>
            <a:noFill/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</a:pPr>
              <a:r>
                <a:rPr lang="en-AU" sz="1800" dirty="0">
                  <a:solidFill>
                    <a:schemeClr val="bg1"/>
                  </a:solidFill>
                  <a:latin typeface="Arial"/>
                  <a:ea typeface="Segoe UI" panose="020B0502040204020203" pitchFamily="34" charset="0"/>
                  <a:cs typeface="Arial"/>
                </a:rPr>
                <a:t>Learn More</a:t>
              </a:r>
              <a:endParaRPr lang="en-AU" sz="1800" b="1" dirty="0">
                <a:solidFill>
                  <a:schemeClr val="bg1"/>
                </a:solidFill>
                <a:latin typeface="Arial"/>
                <a:ea typeface="Segoe UI" panose="020B0502040204020203" pitchFamily="34" charset="0"/>
                <a:cs typeface="Arial"/>
              </a:endParaRPr>
            </a:p>
          </p:txBody>
        </p:sp>
        <p:sp>
          <p:nvSpPr>
            <p:cNvPr id="33" name="Isosceles Triangle 5">
              <a:hlinkClick r:id="rId6"/>
            </p:cNvPr>
            <p:cNvSpPr/>
            <p:nvPr/>
          </p:nvSpPr>
          <p:spPr>
            <a:xfrm rot="5400000">
              <a:off x="3827662" y="5665510"/>
              <a:ext cx="160531" cy="13838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34" name="Content Placeholder 2">
            <a:hlinkClick r:id="rId6"/>
          </p:cNvPr>
          <p:cNvSpPr txBox="1">
            <a:spLocks/>
          </p:cNvSpPr>
          <p:nvPr/>
        </p:nvSpPr>
        <p:spPr>
          <a:xfrm>
            <a:off x="5491519" y="3509673"/>
            <a:ext cx="3601260" cy="340125"/>
          </a:xfrm>
          <a:prstGeom prst="rect">
            <a:avLst/>
          </a:prstGeom>
        </p:spPr>
        <p:txBody>
          <a:bodyPr lIns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600" u="sng" dirty="0">
                <a:hlinkClick r:id="rId6"/>
              </a:rPr>
              <a:t>https://www.icann.org/groups/rssac</a:t>
            </a:r>
            <a:endParaRPr lang="en-US" sz="1600" b="1" dirty="0">
              <a:solidFill>
                <a:schemeClr val="accent1"/>
              </a:solidFill>
              <a:cs typeface="Arial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428" y="2412681"/>
            <a:ext cx="23241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85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904" y="46179"/>
            <a:ext cx="8769096" cy="450663"/>
          </a:xfrm>
        </p:spPr>
        <p:txBody>
          <a:bodyPr/>
          <a:lstStyle/>
          <a:p>
            <a:r>
              <a:rPr lang="en-US" dirty="0"/>
              <a:t>Security and Stability </a:t>
            </a:r>
            <a:r>
              <a:rPr lang="en-US" spc="-4" dirty="0"/>
              <a:t>Advisory Committee</a:t>
            </a:r>
            <a:r>
              <a:rPr lang="en-US" spc="-71" dirty="0"/>
              <a:t> </a:t>
            </a:r>
            <a:r>
              <a:rPr lang="en-US" spc="-4" dirty="0"/>
              <a:t>(SSAC)</a:t>
            </a:r>
            <a:endParaRPr lang="en-US" dirty="0"/>
          </a:p>
        </p:txBody>
      </p:sp>
      <p:sp>
        <p:nvSpPr>
          <p:cNvPr id="23" name="object 18"/>
          <p:cNvSpPr txBox="1"/>
          <p:nvPr/>
        </p:nvSpPr>
        <p:spPr>
          <a:xfrm>
            <a:off x="2874902" y="2292424"/>
            <a:ext cx="2558779" cy="1117133"/>
          </a:xfrm>
          <a:prstGeom prst="rect">
            <a:avLst/>
          </a:prstGeom>
          <a:ln w="12700">
            <a:noFill/>
          </a:ln>
        </p:spPr>
        <p:txBody>
          <a:bodyPr vert="horz" wrap="square" lIns="0" tIns="39529" rIns="0" bIns="0" rtlCol="0">
            <a:spAutoFit/>
          </a:bodyPr>
          <a:lstStyle/>
          <a:p>
            <a:pPr marL="252413">
              <a:lnSpc>
                <a:spcPts val="1400"/>
              </a:lnSpc>
              <a:spcBef>
                <a:spcPts val="311"/>
              </a:spcBef>
            </a:pPr>
            <a:r>
              <a:rPr sz="1500" b="1" spc="-34" dirty="0">
                <a:solidFill>
                  <a:srgbClr val="739CB8"/>
                </a:solidFill>
                <a:latin typeface="Arial"/>
                <a:cs typeface="Arial"/>
              </a:rPr>
              <a:t>SSAC</a:t>
            </a:r>
            <a:endParaRPr sz="1500" dirty="0">
              <a:latin typeface="Arial"/>
              <a:cs typeface="Arial"/>
            </a:endParaRPr>
          </a:p>
          <a:p>
            <a:pPr marL="252413" marR="304800">
              <a:lnSpc>
                <a:spcPts val="1400"/>
              </a:lnSpc>
              <a:spcBef>
                <a:spcPts val="15"/>
              </a:spcBef>
            </a:pPr>
            <a:r>
              <a:rPr lang="en-US" sz="1200" spc="-8" dirty="0">
                <a:solidFill>
                  <a:schemeClr val="accent2"/>
                </a:solidFill>
                <a:cs typeface="Arial"/>
              </a:rPr>
              <a:t>The SSAC advises on matters related to the security and integrity of the Internet's naming and address allocation systems.</a:t>
            </a:r>
            <a:endParaRPr sz="1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24" name="object 19"/>
          <p:cNvSpPr/>
          <p:nvPr/>
        </p:nvSpPr>
        <p:spPr>
          <a:xfrm>
            <a:off x="2874902" y="2191424"/>
            <a:ext cx="2479066" cy="1317763"/>
          </a:xfrm>
          <a:custGeom>
            <a:avLst/>
            <a:gdLst>
              <a:gd name="connsiteX0" fmla="*/ 24688 w 3171317"/>
              <a:gd name="connsiteY0" fmla="*/ 0 h 1359750"/>
              <a:gd name="connsiteX1" fmla="*/ 3171317 w 3171317"/>
              <a:gd name="connsiteY1" fmla="*/ 0 h 1359750"/>
              <a:gd name="connsiteX2" fmla="*/ 3171317 w 3171317"/>
              <a:gd name="connsiteY2" fmla="*/ 1359750 h 1359750"/>
              <a:gd name="connsiteX3" fmla="*/ 0 w 3171317"/>
              <a:gd name="connsiteY3" fmla="*/ 1359750 h 1359750"/>
              <a:gd name="connsiteX4" fmla="*/ 0 w 3171317"/>
              <a:gd name="connsiteY4" fmla="*/ 544720 h 135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1317" h="1359750">
                <a:moveTo>
                  <a:pt x="24688" y="0"/>
                </a:moveTo>
                <a:lnTo>
                  <a:pt x="3171317" y="0"/>
                </a:lnTo>
                <a:lnTo>
                  <a:pt x="3171317" y="1359750"/>
                </a:lnTo>
                <a:lnTo>
                  <a:pt x="0" y="1359750"/>
                </a:lnTo>
                <a:lnTo>
                  <a:pt x="0" y="544720"/>
                </a:lnTo>
              </a:path>
            </a:pathLst>
          </a:custGeom>
          <a:ln w="12699">
            <a:solidFill>
              <a:srgbClr val="739CB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20"/>
          <p:cNvSpPr/>
          <p:nvPr/>
        </p:nvSpPr>
        <p:spPr>
          <a:xfrm>
            <a:off x="3076058" y="3866953"/>
            <a:ext cx="1968126" cy="993579"/>
          </a:xfrm>
          <a:custGeom>
            <a:avLst/>
            <a:gdLst/>
            <a:ahLst/>
            <a:cxnLst/>
            <a:rect l="l" t="t" r="r" b="b"/>
            <a:pathLst>
              <a:path w="2413000" h="1253489">
                <a:moveTo>
                  <a:pt x="2413000" y="1253286"/>
                </a:moveTo>
                <a:lnTo>
                  <a:pt x="0" y="1253286"/>
                </a:lnTo>
                <a:lnTo>
                  <a:pt x="0" y="0"/>
                </a:lnTo>
                <a:lnTo>
                  <a:pt x="2413000" y="0"/>
                </a:lnTo>
                <a:lnTo>
                  <a:pt x="2413000" y="1253286"/>
                </a:lnTo>
                <a:close/>
              </a:path>
            </a:pathLst>
          </a:custGeom>
          <a:solidFill>
            <a:srgbClr val="F3F5F7"/>
          </a:solidFill>
          <a:ln w="12700">
            <a:solidFill>
              <a:srgbClr val="739CB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object 22"/>
          <p:cNvSpPr/>
          <p:nvPr/>
        </p:nvSpPr>
        <p:spPr>
          <a:xfrm>
            <a:off x="4058850" y="3509595"/>
            <a:ext cx="45719" cy="357480"/>
          </a:xfrm>
          <a:custGeom>
            <a:avLst/>
            <a:gdLst/>
            <a:ahLst/>
            <a:cxnLst/>
            <a:rect l="l" t="t" r="r" b="b"/>
            <a:pathLst>
              <a:path h="325755">
                <a:moveTo>
                  <a:pt x="0" y="0"/>
                </a:moveTo>
                <a:lnTo>
                  <a:pt x="0" y="325602"/>
                </a:lnTo>
              </a:path>
            </a:pathLst>
          </a:custGeom>
          <a:ln w="12700">
            <a:solidFill>
              <a:srgbClr val="739CB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8" name="object 23"/>
          <p:cNvSpPr/>
          <p:nvPr/>
        </p:nvSpPr>
        <p:spPr>
          <a:xfrm>
            <a:off x="4036307" y="3843155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19400" y="2497"/>
                </a:lnTo>
                <a:lnTo>
                  <a:pt x="9307" y="9305"/>
                </a:lnTo>
                <a:lnTo>
                  <a:pt x="2498" y="19395"/>
                </a:lnTo>
                <a:lnTo>
                  <a:pt x="0" y="31737"/>
                </a:lnTo>
                <a:lnTo>
                  <a:pt x="2498" y="44086"/>
                </a:lnTo>
                <a:lnTo>
                  <a:pt x="9307" y="54179"/>
                </a:lnTo>
                <a:lnTo>
                  <a:pt x="19400" y="60989"/>
                </a:lnTo>
                <a:lnTo>
                  <a:pt x="31750" y="63487"/>
                </a:lnTo>
                <a:lnTo>
                  <a:pt x="44099" y="60989"/>
                </a:lnTo>
                <a:lnTo>
                  <a:pt x="54192" y="54179"/>
                </a:lnTo>
                <a:lnTo>
                  <a:pt x="61001" y="44086"/>
                </a:lnTo>
                <a:lnTo>
                  <a:pt x="63500" y="31737"/>
                </a:lnTo>
                <a:lnTo>
                  <a:pt x="61001" y="19395"/>
                </a:lnTo>
                <a:lnTo>
                  <a:pt x="54192" y="9305"/>
                </a:lnTo>
                <a:lnTo>
                  <a:pt x="44099" y="2497"/>
                </a:lnTo>
                <a:lnTo>
                  <a:pt x="31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8" name="object 35"/>
          <p:cNvSpPr/>
          <p:nvPr/>
        </p:nvSpPr>
        <p:spPr>
          <a:xfrm>
            <a:off x="2850132" y="2167613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63487"/>
                </a:moveTo>
                <a:lnTo>
                  <a:pt x="19400" y="60989"/>
                </a:lnTo>
                <a:lnTo>
                  <a:pt x="9307" y="54181"/>
                </a:lnTo>
                <a:lnTo>
                  <a:pt x="2498" y="44092"/>
                </a:lnTo>
                <a:lnTo>
                  <a:pt x="0" y="31750"/>
                </a:lnTo>
                <a:lnTo>
                  <a:pt x="2498" y="19400"/>
                </a:lnTo>
                <a:lnTo>
                  <a:pt x="9307" y="9307"/>
                </a:lnTo>
                <a:lnTo>
                  <a:pt x="19400" y="2498"/>
                </a:lnTo>
                <a:lnTo>
                  <a:pt x="31750" y="0"/>
                </a:lnTo>
                <a:lnTo>
                  <a:pt x="44099" y="2498"/>
                </a:lnTo>
                <a:lnTo>
                  <a:pt x="54192" y="9307"/>
                </a:lnTo>
                <a:lnTo>
                  <a:pt x="61001" y="19400"/>
                </a:lnTo>
                <a:lnTo>
                  <a:pt x="63500" y="31750"/>
                </a:lnTo>
                <a:lnTo>
                  <a:pt x="61001" y="44092"/>
                </a:lnTo>
                <a:lnTo>
                  <a:pt x="54192" y="54181"/>
                </a:lnTo>
                <a:lnTo>
                  <a:pt x="44099" y="60989"/>
                </a:lnTo>
                <a:lnTo>
                  <a:pt x="31750" y="6348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739CB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9" name="object 50"/>
          <p:cNvSpPr txBox="1"/>
          <p:nvPr/>
        </p:nvSpPr>
        <p:spPr>
          <a:xfrm>
            <a:off x="3155246" y="3889255"/>
            <a:ext cx="1809750" cy="852637"/>
          </a:xfrm>
          <a:prstGeom prst="rect">
            <a:avLst/>
          </a:prstGeom>
          <a:ln w="12700">
            <a:noFill/>
          </a:ln>
        </p:spPr>
        <p:txBody>
          <a:bodyPr vert="horz" wrap="square" lIns="0" tIns="112871" rIns="0" bIns="0" rtlCol="0">
            <a:spAutoFit/>
          </a:bodyPr>
          <a:lstStyle/>
          <a:p>
            <a:pPr marL="165734" marR="160020" algn="ctr">
              <a:lnSpc>
                <a:spcPts val="1400"/>
              </a:lnSpc>
              <a:spcBef>
                <a:spcPts val="889"/>
              </a:spcBef>
            </a:pP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The </a:t>
            </a:r>
            <a:r>
              <a:rPr sz="1200" spc="-15" dirty="0">
                <a:solidFill>
                  <a:schemeClr val="accent2"/>
                </a:solidFill>
                <a:latin typeface="Arial"/>
                <a:cs typeface="Arial"/>
              </a:rPr>
              <a:t>SSAC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consists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of</a:t>
            </a:r>
            <a:r>
              <a:rPr lang="en-US" sz="1200" spc="-11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technical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expert</a:t>
            </a:r>
            <a:r>
              <a:rPr lang="en-US" sz="1200" spc="-4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individuals appointed </a:t>
            </a:r>
            <a:r>
              <a:rPr sz="1200" spc="-19" dirty="0">
                <a:solidFill>
                  <a:schemeClr val="accent2"/>
                </a:solidFill>
                <a:latin typeface="Arial"/>
                <a:cs typeface="Arial"/>
              </a:rPr>
              <a:t>by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the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ICANN</a:t>
            </a:r>
            <a:r>
              <a:rPr sz="1200" spc="-30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Board.</a:t>
            </a:r>
            <a:endParaRPr sz="1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29" name="object 24"/>
          <p:cNvSpPr/>
          <p:nvPr/>
        </p:nvSpPr>
        <p:spPr>
          <a:xfrm>
            <a:off x="4036307" y="3843155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63487"/>
                </a:moveTo>
                <a:lnTo>
                  <a:pt x="19400" y="60989"/>
                </a:lnTo>
                <a:lnTo>
                  <a:pt x="9307" y="54179"/>
                </a:lnTo>
                <a:lnTo>
                  <a:pt x="2498" y="44086"/>
                </a:lnTo>
                <a:lnTo>
                  <a:pt x="0" y="31737"/>
                </a:lnTo>
                <a:lnTo>
                  <a:pt x="2498" y="19395"/>
                </a:lnTo>
                <a:lnTo>
                  <a:pt x="9307" y="9305"/>
                </a:lnTo>
                <a:lnTo>
                  <a:pt x="19400" y="2497"/>
                </a:lnTo>
                <a:lnTo>
                  <a:pt x="31750" y="0"/>
                </a:lnTo>
                <a:lnTo>
                  <a:pt x="44099" y="2497"/>
                </a:lnTo>
                <a:lnTo>
                  <a:pt x="54192" y="9305"/>
                </a:lnTo>
                <a:lnTo>
                  <a:pt x="61001" y="19395"/>
                </a:lnTo>
                <a:lnTo>
                  <a:pt x="63500" y="31737"/>
                </a:lnTo>
                <a:lnTo>
                  <a:pt x="61001" y="44086"/>
                </a:lnTo>
                <a:lnTo>
                  <a:pt x="54192" y="54179"/>
                </a:lnTo>
                <a:lnTo>
                  <a:pt x="44099" y="60989"/>
                </a:lnTo>
                <a:lnTo>
                  <a:pt x="31750" y="6348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739CB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0" name="object 33"/>
          <p:cNvSpPr/>
          <p:nvPr/>
        </p:nvSpPr>
        <p:spPr>
          <a:xfrm>
            <a:off x="2849541" y="2670643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63487"/>
                </a:moveTo>
                <a:lnTo>
                  <a:pt x="19400" y="60989"/>
                </a:lnTo>
                <a:lnTo>
                  <a:pt x="9307" y="54179"/>
                </a:lnTo>
                <a:lnTo>
                  <a:pt x="2498" y="44086"/>
                </a:lnTo>
                <a:lnTo>
                  <a:pt x="0" y="31737"/>
                </a:lnTo>
                <a:lnTo>
                  <a:pt x="2498" y="19395"/>
                </a:lnTo>
                <a:lnTo>
                  <a:pt x="9307" y="9305"/>
                </a:lnTo>
                <a:lnTo>
                  <a:pt x="19400" y="2497"/>
                </a:lnTo>
                <a:lnTo>
                  <a:pt x="31750" y="0"/>
                </a:lnTo>
                <a:lnTo>
                  <a:pt x="44099" y="2497"/>
                </a:lnTo>
                <a:lnTo>
                  <a:pt x="54192" y="9305"/>
                </a:lnTo>
                <a:lnTo>
                  <a:pt x="61001" y="19395"/>
                </a:lnTo>
                <a:lnTo>
                  <a:pt x="63500" y="31737"/>
                </a:lnTo>
                <a:lnTo>
                  <a:pt x="61001" y="44086"/>
                </a:lnTo>
                <a:lnTo>
                  <a:pt x="54192" y="54179"/>
                </a:lnTo>
                <a:lnTo>
                  <a:pt x="44099" y="60989"/>
                </a:lnTo>
                <a:lnTo>
                  <a:pt x="31750" y="6348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739CB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889" y="2274875"/>
            <a:ext cx="360000" cy="360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2" y="1540277"/>
            <a:ext cx="1961957" cy="387844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6162425" y="2965014"/>
            <a:ext cx="2045650" cy="490012"/>
            <a:chOff x="2085980" y="5486400"/>
            <a:chExt cx="2045650" cy="490012"/>
          </a:xfrm>
        </p:grpSpPr>
        <p:sp>
          <p:nvSpPr>
            <p:cNvPr id="30" name="Rounded Rectangle 29"/>
            <p:cNvSpPr/>
            <p:nvPr/>
          </p:nvSpPr>
          <p:spPr>
            <a:xfrm>
              <a:off x="2085980" y="5486400"/>
              <a:ext cx="2045650" cy="49001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 descr="0202-sphere.eps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30910" y="5575314"/>
              <a:ext cx="296155" cy="296155"/>
            </a:xfrm>
            <a:prstGeom prst="rect">
              <a:avLst/>
            </a:prstGeom>
          </p:spPr>
        </p:pic>
        <p:sp>
          <p:nvSpPr>
            <p:cNvPr id="32" name="Text Placeholder 33">
              <a:hlinkClick r:id="rId6"/>
            </p:cNvPr>
            <p:cNvSpPr txBox="1">
              <a:spLocks/>
            </p:cNvSpPr>
            <p:nvPr/>
          </p:nvSpPr>
          <p:spPr>
            <a:xfrm>
              <a:off x="2601224" y="5612259"/>
              <a:ext cx="1264923" cy="292423"/>
            </a:xfrm>
            <a:prstGeom prst="rect">
              <a:avLst/>
            </a:prstGeom>
            <a:noFill/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</a:pPr>
              <a:r>
                <a:rPr lang="en-AU" sz="1800" dirty="0">
                  <a:solidFill>
                    <a:schemeClr val="bg1"/>
                  </a:solidFill>
                  <a:latin typeface="Arial"/>
                  <a:ea typeface="Segoe UI" panose="020B0502040204020203" pitchFamily="34" charset="0"/>
                  <a:cs typeface="Arial"/>
                </a:rPr>
                <a:t>Learn More</a:t>
              </a:r>
              <a:endParaRPr lang="en-AU" sz="1800" b="1" dirty="0">
                <a:solidFill>
                  <a:schemeClr val="bg1"/>
                </a:solidFill>
                <a:latin typeface="Arial"/>
                <a:ea typeface="Segoe UI" panose="020B0502040204020203" pitchFamily="34" charset="0"/>
                <a:cs typeface="Arial"/>
              </a:endParaRPr>
            </a:p>
          </p:txBody>
        </p:sp>
        <p:sp>
          <p:nvSpPr>
            <p:cNvPr id="33" name="Isosceles Triangle 5">
              <a:hlinkClick r:id="rId6"/>
            </p:cNvPr>
            <p:cNvSpPr/>
            <p:nvPr/>
          </p:nvSpPr>
          <p:spPr>
            <a:xfrm rot="5400000">
              <a:off x="3827662" y="5665510"/>
              <a:ext cx="160531" cy="13838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34" name="Content Placeholder 2">
            <a:hlinkClick r:id="rId6"/>
          </p:cNvPr>
          <p:cNvSpPr txBox="1">
            <a:spLocks/>
          </p:cNvSpPr>
          <p:nvPr/>
        </p:nvSpPr>
        <p:spPr>
          <a:xfrm>
            <a:off x="5422291" y="3518122"/>
            <a:ext cx="3601260" cy="340125"/>
          </a:xfrm>
          <a:prstGeom prst="rect">
            <a:avLst/>
          </a:prstGeom>
        </p:spPr>
        <p:txBody>
          <a:bodyPr lIns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600" u="sng" dirty="0">
                <a:hlinkClick r:id="rId6"/>
              </a:rPr>
              <a:t>https://www.icann.org/groups/ssac</a:t>
            </a:r>
            <a:endParaRPr lang="en-US" sz="1600" b="1" dirty="0">
              <a:solidFill>
                <a:schemeClr val="accent1"/>
              </a:solidFill>
              <a:cs typeface="Arial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03" y="2416518"/>
            <a:ext cx="21018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0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6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ICANN </a:t>
            </a:r>
            <a:r>
              <a:rPr lang="en-US" dirty="0" err="1"/>
              <a:t>Multistakeholder</a:t>
            </a:r>
            <a:r>
              <a:rPr lang="en-US" dirty="0"/>
              <a:t> Community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984" y="4739305"/>
            <a:ext cx="1465273" cy="14056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035077" y="1030125"/>
            <a:ext cx="3320897" cy="3511639"/>
            <a:chOff x="4555879" y="1118384"/>
            <a:chExt cx="2507107" cy="2777922"/>
          </a:xfrm>
        </p:grpSpPr>
        <p:sp>
          <p:nvSpPr>
            <p:cNvPr id="17" name="object 18"/>
            <p:cNvSpPr/>
            <p:nvPr/>
          </p:nvSpPr>
          <p:spPr>
            <a:xfrm>
              <a:off x="4555879" y="1341701"/>
              <a:ext cx="2289175" cy="2554605"/>
            </a:xfrm>
            <a:custGeom>
              <a:avLst/>
              <a:gdLst/>
              <a:ahLst/>
              <a:cxnLst/>
              <a:rect l="l" t="t" r="r" b="b"/>
              <a:pathLst>
                <a:path w="2289175" h="2554604">
                  <a:moveTo>
                    <a:pt x="2288616" y="2554058"/>
                  </a:moveTo>
                  <a:lnTo>
                    <a:pt x="0" y="2554058"/>
                  </a:lnTo>
                  <a:lnTo>
                    <a:pt x="0" y="0"/>
                  </a:lnTo>
                  <a:lnTo>
                    <a:pt x="2288616" y="0"/>
                  </a:lnTo>
                  <a:lnTo>
                    <a:pt x="2288616" y="2554058"/>
                  </a:lnTo>
                  <a:close/>
                </a:path>
              </a:pathLst>
            </a:custGeom>
            <a:solidFill>
              <a:srgbClr val="7AA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9"/>
            <p:cNvSpPr/>
            <p:nvPr/>
          </p:nvSpPr>
          <p:spPr>
            <a:xfrm>
              <a:off x="4660387" y="1240977"/>
              <a:ext cx="2289175" cy="2554605"/>
            </a:xfrm>
            <a:custGeom>
              <a:avLst/>
              <a:gdLst/>
              <a:ahLst/>
              <a:cxnLst/>
              <a:rect l="l" t="t" r="r" b="b"/>
              <a:pathLst>
                <a:path w="2289175" h="2554604">
                  <a:moveTo>
                    <a:pt x="2288616" y="2554046"/>
                  </a:moveTo>
                  <a:lnTo>
                    <a:pt x="0" y="2554046"/>
                  </a:lnTo>
                  <a:lnTo>
                    <a:pt x="0" y="0"/>
                  </a:lnTo>
                  <a:lnTo>
                    <a:pt x="2288616" y="0"/>
                  </a:lnTo>
                  <a:lnTo>
                    <a:pt x="2288616" y="2554046"/>
                  </a:lnTo>
                  <a:close/>
                </a:path>
              </a:pathLst>
            </a:custGeom>
            <a:solidFill>
              <a:srgbClr val="21A1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0"/>
            <p:cNvSpPr/>
            <p:nvPr/>
          </p:nvSpPr>
          <p:spPr>
            <a:xfrm>
              <a:off x="4660387" y="1240977"/>
              <a:ext cx="2289175" cy="2554605"/>
            </a:xfrm>
            <a:custGeom>
              <a:avLst/>
              <a:gdLst/>
              <a:ahLst/>
              <a:cxnLst/>
              <a:rect l="l" t="t" r="r" b="b"/>
              <a:pathLst>
                <a:path w="2289175" h="2554604">
                  <a:moveTo>
                    <a:pt x="2288616" y="2554046"/>
                  </a:moveTo>
                  <a:lnTo>
                    <a:pt x="0" y="2554046"/>
                  </a:lnTo>
                  <a:lnTo>
                    <a:pt x="0" y="0"/>
                  </a:lnTo>
                  <a:lnTo>
                    <a:pt x="2288616" y="0"/>
                  </a:lnTo>
                  <a:lnTo>
                    <a:pt x="2288616" y="255404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1"/>
            <p:cNvSpPr/>
            <p:nvPr/>
          </p:nvSpPr>
          <p:spPr>
            <a:xfrm>
              <a:off x="4773811" y="1118384"/>
              <a:ext cx="2289175" cy="2554605"/>
            </a:xfrm>
            <a:custGeom>
              <a:avLst/>
              <a:gdLst/>
              <a:ahLst/>
              <a:cxnLst/>
              <a:rect l="l" t="t" r="r" b="b"/>
              <a:pathLst>
                <a:path w="2289175" h="2554604">
                  <a:moveTo>
                    <a:pt x="2288616" y="2554046"/>
                  </a:moveTo>
                  <a:lnTo>
                    <a:pt x="0" y="2554046"/>
                  </a:lnTo>
                  <a:lnTo>
                    <a:pt x="0" y="0"/>
                  </a:lnTo>
                  <a:lnTo>
                    <a:pt x="2288616" y="0"/>
                  </a:lnTo>
                  <a:lnTo>
                    <a:pt x="2288616" y="2554046"/>
                  </a:lnTo>
                  <a:close/>
                </a:path>
              </a:pathLst>
            </a:custGeom>
            <a:solidFill>
              <a:srgbClr val="157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2"/>
            <p:cNvSpPr/>
            <p:nvPr/>
          </p:nvSpPr>
          <p:spPr>
            <a:xfrm>
              <a:off x="4773811" y="1118384"/>
              <a:ext cx="2289175" cy="2554605"/>
            </a:xfrm>
            <a:custGeom>
              <a:avLst/>
              <a:gdLst/>
              <a:ahLst/>
              <a:cxnLst/>
              <a:rect l="l" t="t" r="r" b="b"/>
              <a:pathLst>
                <a:path w="2289175" h="2554604">
                  <a:moveTo>
                    <a:pt x="2288616" y="2554046"/>
                  </a:moveTo>
                  <a:lnTo>
                    <a:pt x="0" y="2554046"/>
                  </a:lnTo>
                  <a:lnTo>
                    <a:pt x="0" y="0"/>
                  </a:lnTo>
                  <a:lnTo>
                    <a:pt x="2288616" y="0"/>
                  </a:lnTo>
                  <a:lnTo>
                    <a:pt x="2288616" y="255404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44"/>
          <p:cNvSpPr txBox="1"/>
          <p:nvPr/>
        </p:nvSpPr>
        <p:spPr>
          <a:xfrm>
            <a:off x="1615768" y="1198010"/>
            <a:ext cx="1846678" cy="289559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en-US" sz="1600" b="1" spc="5" dirty="0">
                <a:solidFill>
                  <a:srgbClr val="D7EBED"/>
                </a:solidFill>
                <a:latin typeface="Arial"/>
                <a:cs typeface="Arial"/>
              </a:rPr>
              <a:t>MAKING POLICY: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5" name="object 48"/>
          <p:cNvSpPr txBox="1"/>
          <p:nvPr/>
        </p:nvSpPr>
        <p:spPr>
          <a:xfrm>
            <a:off x="1621431" y="1544764"/>
            <a:ext cx="2470862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1600" b="1" spc="-5" dirty="0">
                <a:solidFill>
                  <a:srgbClr val="FFFFFF"/>
                </a:solidFill>
                <a:cs typeface="Arial"/>
              </a:rPr>
              <a:t>Three Supporting Organizations (SOs) </a:t>
            </a:r>
            <a:r>
              <a:rPr lang="en-US" sz="1600" spc="-5" dirty="0">
                <a:solidFill>
                  <a:srgbClr val="FFFFFF"/>
                </a:solidFill>
                <a:cs typeface="Arial"/>
              </a:rPr>
              <a:t>in the ICANN community are responsible for developing policy recommendations in the areas they represent: IP addresses; generic top-level domains (</a:t>
            </a:r>
            <a:r>
              <a:rPr lang="en-US" sz="1600" spc="-5" dirty="0" err="1">
                <a:solidFill>
                  <a:srgbClr val="FFFFFF"/>
                </a:solidFill>
                <a:cs typeface="Arial"/>
              </a:rPr>
              <a:t>gTLDs</a:t>
            </a:r>
            <a:r>
              <a:rPr lang="en-US" sz="1600" spc="-5" dirty="0">
                <a:solidFill>
                  <a:srgbClr val="FFFFFF"/>
                </a:solidFill>
                <a:cs typeface="Arial"/>
              </a:rPr>
              <a:t>); and country code top-level domains (</a:t>
            </a:r>
            <a:r>
              <a:rPr lang="en-US" sz="1600" spc="-5" dirty="0" err="1">
                <a:solidFill>
                  <a:srgbClr val="FFFFFF"/>
                </a:solidFill>
                <a:cs typeface="Arial"/>
              </a:rPr>
              <a:t>ccTLDs</a:t>
            </a:r>
            <a:r>
              <a:rPr lang="en-US" sz="1600" spc="-5" dirty="0">
                <a:solidFill>
                  <a:srgbClr val="FFFFFF"/>
                </a:solidFill>
                <a:cs typeface="Arial"/>
              </a:rPr>
              <a:t>).</a:t>
            </a:r>
            <a:endParaRPr lang="en-US" sz="1600" dirty="0">
              <a:cs typeface="Arial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412" y="1030124"/>
            <a:ext cx="3488932" cy="4031514"/>
          </a:xfrm>
          <a:prstGeom prst="rect">
            <a:avLst/>
          </a:prstGeom>
        </p:spPr>
      </p:pic>
      <p:sp>
        <p:nvSpPr>
          <p:cNvPr id="27" name="object 46"/>
          <p:cNvSpPr txBox="1"/>
          <p:nvPr/>
        </p:nvSpPr>
        <p:spPr>
          <a:xfrm>
            <a:off x="5232088" y="1231995"/>
            <a:ext cx="2486862" cy="2628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lang="en-US" sz="1600" b="1" spc="10" dirty="0">
                <a:solidFill>
                  <a:srgbClr val="B5DAF1"/>
                </a:solidFill>
                <a:latin typeface="Arial"/>
                <a:cs typeface="Arial"/>
              </a:rPr>
              <a:t>PROVIDING ADVICE:</a:t>
            </a:r>
            <a:endParaRPr lang="en-GB" sz="1600" dirty="0">
              <a:cs typeface="Arial"/>
            </a:endParaRPr>
          </a:p>
        </p:txBody>
      </p:sp>
      <p:sp>
        <p:nvSpPr>
          <p:cNvPr id="28" name="object 48"/>
          <p:cNvSpPr txBox="1"/>
          <p:nvPr/>
        </p:nvSpPr>
        <p:spPr>
          <a:xfrm>
            <a:off x="5232088" y="1544765"/>
            <a:ext cx="2783744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1600" b="1" spc="-5" dirty="0">
                <a:solidFill>
                  <a:srgbClr val="FFFFFF"/>
                </a:solidFill>
                <a:cs typeface="Arial"/>
              </a:rPr>
              <a:t>Four Advisory Committees (ACs) </a:t>
            </a:r>
            <a:r>
              <a:rPr lang="en-US" sz="1600" spc="-5" dirty="0">
                <a:solidFill>
                  <a:srgbClr val="FFFFFF"/>
                </a:solidFill>
                <a:cs typeface="Arial"/>
              </a:rPr>
              <a:t>give advice and make recommendations on ICANN topics. The ACs are made up of representatives from: governments and international treaty organizations; root server operators; Internet security experts; and Internet end users.</a:t>
            </a:r>
            <a:endParaRPr lang="en-US" sz="1600" dirty="0"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526" y="4671440"/>
            <a:ext cx="1876243" cy="152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4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904" y="58054"/>
            <a:ext cx="8400961" cy="450663"/>
          </a:xfrm>
        </p:spPr>
        <p:txBody>
          <a:bodyPr/>
          <a:lstStyle/>
          <a:p>
            <a:r>
              <a:rPr lang="en-US" dirty="0"/>
              <a:t>Exploring ICANN’s </a:t>
            </a:r>
            <a:r>
              <a:rPr lang="en-US" dirty="0" err="1"/>
              <a:t>Multistakeholder</a:t>
            </a:r>
            <a:r>
              <a:rPr lang="en-US" dirty="0"/>
              <a:t> Community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24" y="2378596"/>
            <a:ext cx="1425702" cy="28714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88" y="3527933"/>
            <a:ext cx="1699767" cy="28495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79" y="4760493"/>
            <a:ext cx="1598898" cy="28528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570" y="2131367"/>
            <a:ext cx="707231" cy="81915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983" y="3352554"/>
            <a:ext cx="1395413" cy="28575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071" y="4931698"/>
            <a:ext cx="1576388" cy="285750"/>
          </a:xfrm>
          <a:prstGeom prst="rect">
            <a:avLst/>
          </a:prstGeom>
        </p:spPr>
      </p:pic>
      <p:sp>
        <p:nvSpPr>
          <p:cNvPr id="43" name="object 18"/>
          <p:cNvSpPr/>
          <p:nvPr/>
        </p:nvSpPr>
        <p:spPr>
          <a:xfrm>
            <a:off x="2211145" y="1913780"/>
            <a:ext cx="2289175" cy="2554605"/>
          </a:xfrm>
          <a:custGeom>
            <a:avLst/>
            <a:gdLst/>
            <a:ahLst/>
            <a:cxnLst/>
            <a:rect l="l" t="t" r="r" b="b"/>
            <a:pathLst>
              <a:path w="2289175" h="2554604">
                <a:moveTo>
                  <a:pt x="2288616" y="2554058"/>
                </a:moveTo>
                <a:lnTo>
                  <a:pt x="0" y="2554058"/>
                </a:lnTo>
                <a:lnTo>
                  <a:pt x="0" y="0"/>
                </a:lnTo>
                <a:lnTo>
                  <a:pt x="2288616" y="0"/>
                </a:lnTo>
                <a:lnTo>
                  <a:pt x="2288616" y="2554058"/>
                </a:lnTo>
                <a:close/>
              </a:path>
            </a:pathLst>
          </a:custGeom>
          <a:solidFill>
            <a:srgbClr val="7AA3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9"/>
          <p:cNvSpPr/>
          <p:nvPr/>
        </p:nvSpPr>
        <p:spPr>
          <a:xfrm>
            <a:off x="2315653" y="1813056"/>
            <a:ext cx="2289175" cy="2554605"/>
          </a:xfrm>
          <a:custGeom>
            <a:avLst/>
            <a:gdLst/>
            <a:ahLst/>
            <a:cxnLst/>
            <a:rect l="l" t="t" r="r" b="b"/>
            <a:pathLst>
              <a:path w="2289175" h="2554604">
                <a:moveTo>
                  <a:pt x="2288616" y="2554046"/>
                </a:moveTo>
                <a:lnTo>
                  <a:pt x="0" y="2554046"/>
                </a:lnTo>
                <a:lnTo>
                  <a:pt x="0" y="0"/>
                </a:lnTo>
                <a:lnTo>
                  <a:pt x="2288616" y="0"/>
                </a:lnTo>
                <a:lnTo>
                  <a:pt x="2288616" y="2554046"/>
                </a:lnTo>
                <a:close/>
              </a:path>
            </a:pathLst>
          </a:custGeom>
          <a:solidFill>
            <a:srgbClr val="21A1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0"/>
          <p:cNvSpPr/>
          <p:nvPr/>
        </p:nvSpPr>
        <p:spPr>
          <a:xfrm>
            <a:off x="2315653" y="1813056"/>
            <a:ext cx="2289175" cy="2554605"/>
          </a:xfrm>
          <a:custGeom>
            <a:avLst/>
            <a:gdLst/>
            <a:ahLst/>
            <a:cxnLst/>
            <a:rect l="l" t="t" r="r" b="b"/>
            <a:pathLst>
              <a:path w="2289175" h="2554604">
                <a:moveTo>
                  <a:pt x="2288616" y="2554046"/>
                </a:moveTo>
                <a:lnTo>
                  <a:pt x="0" y="2554046"/>
                </a:lnTo>
                <a:lnTo>
                  <a:pt x="0" y="0"/>
                </a:lnTo>
                <a:lnTo>
                  <a:pt x="2288616" y="0"/>
                </a:lnTo>
                <a:lnTo>
                  <a:pt x="2288616" y="255404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64"/>
          <p:cNvSpPr/>
          <p:nvPr/>
        </p:nvSpPr>
        <p:spPr>
          <a:xfrm>
            <a:off x="1788212" y="2451799"/>
            <a:ext cx="413384" cy="782088"/>
          </a:xfrm>
          <a:custGeom>
            <a:avLst/>
            <a:gdLst/>
            <a:ahLst/>
            <a:cxnLst/>
            <a:rect l="l" t="t" r="r" b="b"/>
            <a:pathLst>
              <a:path w="413385" h="1006475">
                <a:moveTo>
                  <a:pt x="0" y="0"/>
                </a:moveTo>
                <a:lnTo>
                  <a:pt x="229590" y="0"/>
                </a:lnTo>
                <a:lnTo>
                  <a:pt x="229590" y="1006055"/>
                </a:lnTo>
                <a:lnTo>
                  <a:pt x="412826" y="1006055"/>
                </a:lnTo>
              </a:path>
            </a:pathLst>
          </a:custGeom>
          <a:ln w="12700">
            <a:solidFill>
              <a:srgbClr val="7AA3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65"/>
          <p:cNvSpPr/>
          <p:nvPr/>
        </p:nvSpPr>
        <p:spPr>
          <a:xfrm>
            <a:off x="1971615" y="3927231"/>
            <a:ext cx="407574" cy="899791"/>
          </a:xfrm>
          <a:custGeom>
            <a:avLst/>
            <a:gdLst/>
            <a:ahLst/>
            <a:cxnLst/>
            <a:rect l="l" t="t" r="r" b="b"/>
            <a:pathLst>
              <a:path w="603885" h="1059179">
                <a:moveTo>
                  <a:pt x="0" y="1059002"/>
                </a:moveTo>
                <a:lnTo>
                  <a:pt x="228841" y="1059002"/>
                </a:lnTo>
                <a:lnTo>
                  <a:pt x="228841" y="0"/>
                </a:lnTo>
                <a:lnTo>
                  <a:pt x="603326" y="0"/>
                </a:lnTo>
              </a:path>
            </a:pathLst>
          </a:custGeom>
          <a:ln w="12700">
            <a:solidFill>
              <a:srgbClr val="157D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66"/>
          <p:cNvSpPr/>
          <p:nvPr/>
        </p:nvSpPr>
        <p:spPr>
          <a:xfrm>
            <a:off x="2043717" y="3592922"/>
            <a:ext cx="230453" cy="45719"/>
          </a:xfrm>
          <a:custGeom>
            <a:avLst/>
            <a:gdLst/>
            <a:ahLst/>
            <a:cxnLst/>
            <a:rect l="l" t="t" r="r" b="b"/>
            <a:pathLst>
              <a:path w="513079">
                <a:moveTo>
                  <a:pt x="51259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21A1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67"/>
          <p:cNvSpPr/>
          <p:nvPr/>
        </p:nvSpPr>
        <p:spPr>
          <a:xfrm rot="10800000">
            <a:off x="6690339" y="4546239"/>
            <a:ext cx="494900" cy="454386"/>
          </a:xfrm>
          <a:custGeom>
            <a:avLst/>
            <a:gdLst/>
            <a:ahLst/>
            <a:cxnLst/>
            <a:rect l="l" t="t" r="r" b="b"/>
            <a:pathLst>
              <a:path w="562609" h="1008379">
                <a:moveTo>
                  <a:pt x="562127" y="1008100"/>
                </a:moveTo>
                <a:lnTo>
                  <a:pt x="65925" y="1008100"/>
                </a:lnTo>
                <a:lnTo>
                  <a:pt x="65925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749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val 61"/>
          <p:cNvSpPr/>
          <p:nvPr/>
        </p:nvSpPr>
        <p:spPr>
          <a:xfrm>
            <a:off x="2265428" y="3541930"/>
            <a:ext cx="106920" cy="106920"/>
          </a:xfrm>
          <a:prstGeom prst="ellipse">
            <a:avLst/>
          </a:prstGeom>
          <a:solidFill>
            <a:schemeClr val="bg1"/>
          </a:solidFill>
          <a:ln>
            <a:solidFill>
              <a:srgbClr val="21A18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157529" y="3174754"/>
            <a:ext cx="106920" cy="106920"/>
          </a:xfrm>
          <a:prstGeom prst="ellipse">
            <a:avLst/>
          </a:prstGeom>
          <a:solidFill>
            <a:schemeClr val="bg1"/>
          </a:solidFill>
          <a:ln>
            <a:solidFill>
              <a:srgbClr val="7AA34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bject 21"/>
          <p:cNvSpPr/>
          <p:nvPr/>
        </p:nvSpPr>
        <p:spPr>
          <a:xfrm>
            <a:off x="2429077" y="1690463"/>
            <a:ext cx="2289175" cy="2554605"/>
          </a:xfrm>
          <a:custGeom>
            <a:avLst/>
            <a:gdLst/>
            <a:ahLst/>
            <a:cxnLst/>
            <a:rect l="l" t="t" r="r" b="b"/>
            <a:pathLst>
              <a:path w="2289175" h="2554604">
                <a:moveTo>
                  <a:pt x="2288616" y="2554046"/>
                </a:moveTo>
                <a:lnTo>
                  <a:pt x="0" y="2554046"/>
                </a:lnTo>
                <a:lnTo>
                  <a:pt x="0" y="0"/>
                </a:lnTo>
                <a:lnTo>
                  <a:pt x="2288616" y="0"/>
                </a:lnTo>
                <a:lnTo>
                  <a:pt x="2288616" y="2554046"/>
                </a:lnTo>
                <a:close/>
              </a:path>
            </a:pathLst>
          </a:custGeom>
          <a:solidFill>
            <a:srgbClr val="157D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34"/>
          <p:cNvSpPr txBox="1"/>
          <p:nvPr/>
        </p:nvSpPr>
        <p:spPr>
          <a:xfrm>
            <a:off x="2607000" y="3125892"/>
            <a:ext cx="2135131" cy="948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84810">
              <a:lnSpc>
                <a:spcPts val="980"/>
              </a:lnSpc>
              <a:spcBef>
                <a:spcPts val="700"/>
              </a:spcBef>
            </a:pPr>
            <a:r>
              <a:rPr sz="900" spc="-5" dirty="0">
                <a:solidFill>
                  <a:srgbClr val="F0F0F0"/>
                </a:solidFill>
                <a:latin typeface="Arial"/>
                <a:cs typeface="Arial"/>
              </a:rPr>
              <a:t>Address </a:t>
            </a:r>
            <a:r>
              <a:rPr sz="900" dirty="0">
                <a:solidFill>
                  <a:srgbClr val="F0F0F0"/>
                </a:solidFill>
                <a:latin typeface="Arial"/>
                <a:cs typeface="Arial"/>
              </a:rPr>
              <a:t>Supporting</a:t>
            </a:r>
            <a:r>
              <a:rPr lang="en-US" sz="900" dirty="0">
                <a:solidFill>
                  <a:srgbClr val="F0F0F0"/>
                </a:solidFill>
                <a:latin typeface="Arial"/>
                <a:cs typeface="Arial"/>
              </a:rPr>
              <a:t> </a:t>
            </a:r>
            <a:br>
              <a:rPr lang="en-US" sz="900" dirty="0">
                <a:solidFill>
                  <a:srgbClr val="F0F0F0"/>
                </a:solidFill>
                <a:latin typeface="Arial"/>
                <a:cs typeface="Arial"/>
              </a:rPr>
            </a:br>
            <a:r>
              <a:rPr sz="900" spc="-5" dirty="0">
                <a:solidFill>
                  <a:srgbClr val="F0F0F0"/>
                </a:solidFill>
                <a:latin typeface="Arial"/>
                <a:cs typeface="Arial"/>
              </a:rPr>
              <a:t>Organization</a:t>
            </a:r>
            <a:r>
              <a:rPr sz="900" spc="-30" dirty="0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0F0F0"/>
                </a:solidFill>
                <a:latin typeface="Arial"/>
                <a:cs typeface="Arial"/>
              </a:rPr>
              <a:t>(ASO)</a:t>
            </a:r>
            <a:endParaRPr sz="900" dirty="0">
              <a:latin typeface="Arial"/>
              <a:cs typeface="Arial"/>
            </a:endParaRPr>
          </a:p>
          <a:p>
            <a:pPr marL="12700" marR="442595">
              <a:lnSpc>
                <a:spcPts val="980"/>
              </a:lnSpc>
              <a:spcBef>
                <a:spcPts val="700"/>
              </a:spcBef>
            </a:pPr>
            <a:r>
              <a:rPr sz="900" dirty="0">
                <a:solidFill>
                  <a:srgbClr val="F0F0F0"/>
                </a:solidFill>
                <a:latin typeface="Arial"/>
                <a:cs typeface="Arial"/>
              </a:rPr>
              <a:t>Country Code</a:t>
            </a:r>
            <a:r>
              <a:rPr lang="en-US" sz="900" dirty="0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0F0F0"/>
                </a:solidFill>
                <a:latin typeface="Arial"/>
                <a:cs typeface="Arial"/>
              </a:rPr>
              <a:t>Names</a:t>
            </a:r>
            <a:r>
              <a:rPr lang="en-GB" sz="900" spc="-40" dirty="0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0F0F0"/>
                </a:solidFill>
                <a:latin typeface="Arial"/>
                <a:cs typeface="Arial"/>
              </a:rPr>
              <a:t>Supporting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0F0F0"/>
                </a:solidFill>
                <a:latin typeface="Arial"/>
                <a:cs typeface="Arial"/>
              </a:rPr>
              <a:t>Organization</a:t>
            </a:r>
            <a:r>
              <a:rPr lang="en-GB" sz="900" spc="-5" dirty="0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0F0F0"/>
                </a:solidFill>
                <a:latin typeface="Arial"/>
                <a:cs typeface="Arial"/>
              </a:rPr>
              <a:t>(ccNSO)</a:t>
            </a:r>
            <a:endParaRPr sz="900" dirty="0">
              <a:latin typeface="Arial"/>
              <a:cs typeface="Arial"/>
            </a:endParaRPr>
          </a:p>
          <a:p>
            <a:pPr marL="12700" marR="5080">
              <a:lnSpc>
                <a:spcPts val="980"/>
              </a:lnSpc>
              <a:spcBef>
                <a:spcPts val="700"/>
              </a:spcBef>
            </a:pPr>
            <a:r>
              <a:rPr sz="900" spc="-5" dirty="0">
                <a:solidFill>
                  <a:srgbClr val="F0F0F0"/>
                </a:solidFill>
                <a:latin typeface="Arial"/>
                <a:cs typeface="Arial"/>
              </a:rPr>
              <a:t>Generic Names </a:t>
            </a:r>
            <a:r>
              <a:rPr sz="900" dirty="0">
                <a:solidFill>
                  <a:srgbClr val="F0F0F0"/>
                </a:solidFill>
                <a:latin typeface="Arial"/>
                <a:cs typeface="Arial"/>
              </a:rPr>
              <a:t>Supporting</a:t>
            </a:r>
            <a:r>
              <a:rPr lang="en-US" sz="900" dirty="0">
                <a:solidFill>
                  <a:srgbClr val="F0F0F0"/>
                </a:solidFill>
                <a:latin typeface="Arial"/>
                <a:cs typeface="Arial"/>
              </a:rPr>
              <a:t> </a:t>
            </a:r>
            <a:br>
              <a:rPr lang="en-US" sz="900" dirty="0">
                <a:solidFill>
                  <a:srgbClr val="F0F0F0"/>
                </a:solidFill>
                <a:latin typeface="Arial"/>
                <a:cs typeface="Arial"/>
              </a:rPr>
            </a:br>
            <a:r>
              <a:rPr sz="900" spc="-5" dirty="0">
                <a:solidFill>
                  <a:srgbClr val="F0F0F0"/>
                </a:solidFill>
                <a:latin typeface="Arial"/>
                <a:cs typeface="Arial"/>
              </a:rPr>
              <a:t>Organization</a:t>
            </a:r>
            <a:r>
              <a:rPr sz="900" spc="-20" dirty="0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0F0F0"/>
                </a:solidFill>
                <a:latin typeface="Arial"/>
                <a:cs typeface="Arial"/>
              </a:rPr>
              <a:t>(GNSO)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82" name="object 51"/>
          <p:cNvSpPr/>
          <p:nvPr/>
        </p:nvSpPr>
        <p:spPr>
          <a:xfrm>
            <a:off x="2629587" y="3015145"/>
            <a:ext cx="1702355" cy="45719"/>
          </a:xfrm>
          <a:custGeom>
            <a:avLst/>
            <a:gdLst/>
            <a:ahLst/>
            <a:cxnLst/>
            <a:rect l="l" t="t" r="r" b="b"/>
            <a:pathLst>
              <a:path w="1409700">
                <a:moveTo>
                  <a:pt x="0" y="0"/>
                </a:moveTo>
                <a:lnTo>
                  <a:pt x="1409128" y="0"/>
                </a:lnTo>
              </a:path>
            </a:pathLst>
          </a:custGeom>
          <a:ln w="6350">
            <a:solidFill>
              <a:srgbClr val="D9ECE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44"/>
          <p:cNvSpPr txBox="1"/>
          <p:nvPr/>
        </p:nvSpPr>
        <p:spPr>
          <a:xfrm>
            <a:off x="2612868" y="1760700"/>
            <a:ext cx="1803904" cy="1159933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en-GB" sz="1400" b="1" spc="5" dirty="0">
                <a:solidFill>
                  <a:srgbClr val="D7EBED"/>
                </a:solidFill>
                <a:latin typeface="Arial"/>
                <a:cs typeface="Arial"/>
              </a:rPr>
              <a:t>Supporting </a:t>
            </a:r>
            <a:r>
              <a:rPr sz="1400" b="1" spc="5" dirty="0">
                <a:solidFill>
                  <a:srgbClr val="D7EBED"/>
                </a:solidFill>
                <a:latin typeface="Arial"/>
                <a:cs typeface="Arial"/>
              </a:rPr>
              <a:t>Organizations</a:t>
            </a:r>
            <a:r>
              <a:rPr sz="1400" b="1" spc="-10" dirty="0">
                <a:solidFill>
                  <a:srgbClr val="D7EBED"/>
                </a:solidFill>
                <a:latin typeface="Arial"/>
                <a:cs typeface="Arial"/>
              </a:rPr>
              <a:t> (SOs)</a:t>
            </a:r>
            <a:endParaRPr sz="1400" dirty="0">
              <a:latin typeface="Arial"/>
              <a:cs typeface="Arial"/>
            </a:endParaRPr>
          </a:p>
          <a:p>
            <a:pPr marL="12700" marR="233045">
              <a:lnSpc>
                <a:spcPts val="980"/>
              </a:lnSpc>
              <a:spcBef>
                <a:spcPts val="275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Three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SOs in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ICANN 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community are</a:t>
            </a:r>
            <a:r>
              <a:rPr sz="9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responsible</a:t>
            </a:r>
            <a:r>
              <a:rPr lang="en-GB" sz="9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900" b="1" spc="-5" dirty="0">
                <a:solidFill>
                  <a:srgbClr val="FFFFFF"/>
                </a:solidFill>
                <a:cs typeface="Arial"/>
              </a:rPr>
              <a:t>for developing policy </a:t>
            </a:r>
            <a:r>
              <a:rPr lang="en-GB" sz="900" b="1" dirty="0">
                <a:solidFill>
                  <a:srgbClr val="FFFFFF"/>
                </a:solidFill>
                <a:cs typeface="Arial"/>
              </a:rPr>
              <a:t>recommendations </a:t>
            </a:r>
            <a:r>
              <a:rPr lang="en-GB" sz="900" b="1" spc="-5" dirty="0">
                <a:solidFill>
                  <a:srgbClr val="FFFFFF"/>
                </a:solidFill>
                <a:cs typeface="Arial"/>
              </a:rPr>
              <a:t>in </a:t>
            </a:r>
            <a:r>
              <a:rPr lang="en-GB" sz="900" b="1" dirty="0">
                <a:solidFill>
                  <a:srgbClr val="FFFFFF"/>
                </a:solidFill>
                <a:cs typeface="Arial"/>
              </a:rPr>
              <a:t>the areas </a:t>
            </a:r>
            <a:r>
              <a:rPr lang="en-GB" sz="900" b="1" spc="-5" dirty="0">
                <a:solidFill>
                  <a:srgbClr val="FFFFFF"/>
                </a:solidFill>
                <a:cs typeface="Arial"/>
              </a:rPr>
              <a:t>they</a:t>
            </a:r>
            <a:r>
              <a:rPr lang="en-GB" sz="900" b="1" spc="10" dirty="0">
                <a:solidFill>
                  <a:srgbClr val="FFFFFF"/>
                </a:solidFill>
                <a:cs typeface="Arial"/>
              </a:rPr>
              <a:t> </a:t>
            </a:r>
            <a:r>
              <a:rPr lang="en-GB" sz="900" b="1" dirty="0">
                <a:solidFill>
                  <a:srgbClr val="FFFFFF"/>
                </a:solidFill>
                <a:cs typeface="Arial"/>
              </a:rPr>
              <a:t>represent.</a:t>
            </a:r>
            <a:endParaRPr lang="en-GB" sz="900" dirty="0">
              <a:cs typeface="Arial"/>
            </a:endParaRPr>
          </a:p>
        </p:txBody>
      </p:sp>
      <p:sp>
        <p:nvSpPr>
          <p:cNvPr id="84" name="object 22"/>
          <p:cNvSpPr/>
          <p:nvPr/>
        </p:nvSpPr>
        <p:spPr>
          <a:xfrm>
            <a:off x="2429077" y="1690463"/>
            <a:ext cx="2289175" cy="2554605"/>
          </a:xfrm>
          <a:custGeom>
            <a:avLst/>
            <a:gdLst/>
            <a:ahLst/>
            <a:cxnLst/>
            <a:rect l="l" t="t" r="r" b="b"/>
            <a:pathLst>
              <a:path w="2289175" h="2554604">
                <a:moveTo>
                  <a:pt x="2288616" y="2554046"/>
                </a:moveTo>
                <a:lnTo>
                  <a:pt x="0" y="2554046"/>
                </a:lnTo>
                <a:lnTo>
                  <a:pt x="0" y="0"/>
                </a:lnTo>
                <a:lnTo>
                  <a:pt x="2288616" y="0"/>
                </a:lnTo>
                <a:lnTo>
                  <a:pt x="2288616" y="255404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val 84"/>
          <p:cNvSpPr/>
          <p:nvPr/>
        </p:nvSpPr>
        <p:spPr>
          <a:xfrm>
            <a:off x="2384708" y="3876241"/>
            <a:ext cx="106920" cy="10692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02" y="2367310"/>
            <a:ext cx="2577076" cy="3242830"/>
          </a:xfrm>
          <a:prstGeom prst="rect">
            <a:avLst/>
          </a:prstGeom>
        </p:spPr>
      </p:pic>
      <p:sp>
        <p:nvSpPr>
          <p:cNvPr id="87" name="object 35"/>
          <p:cNvSpPr txBox="1"/>
          <p:nvPr/>
        </p:nvSpPr>
        <p:spPr>
          <a:xfrm>
            <a:off x="4479113" y="3467479"/>
            <a:ext cx="1588999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dirty="0">
                <a:solidFill>
                  <a:srgbClr val="F0F0F0"/>
                </a:solidFill>
                <a:latin typeface="Arial"/>
                <a:cs typeface="Arial"/>
              </a:rPr>
              <a:t>At-Large</a:t>
            </a:r>
            <a:r>
              <a:rPr sz="1000" spc="-35" dirty="0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0F0F0"/>
                </a:solidFill>
                <a:latin typeface="Arial"/>
                <a:cs typeface="Arial"/>
              </a:rPr>
              <a:t>Advisory</a:t>
            </a:r>
            <a:r>
              <a:rPr lang="en-GB" sz="1000" dirty="0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lang="en-US" sz="1000" spc="-5" dirty="0">
                <a:solidFill>
                  <a:srgbClr val="F0F0F0"/>
                </a:solidFill>
                <a:cs typeface="Arial"/>
              </a:rPr>
              <a:t>Committee (ALAC)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88" name="object 37"/>
          <p:cNvSpPr txBox="1"/>
          <p:nvPr/>
        </p:nvSpPr>
        <p:spPr>
          <a:xfrm>
            <a:off x="4479114" y="3804013"/>
            <a:ext cx="1556913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5" dirty="0">
                <a:solidFill>
                  <a:srgbClr val="F0F0F0"/>
                </a:solidFill>
                <a:latin typeface="Arial"/>
                <a:cs typeface="Arial"/>
              </a:rPr>
              <a:t>The Government</a:t>
            </a:r>
            <a:r>
              <a:rPr lang="en-US" sz="1000" spc="-5" dirty="0">
                <a:solidFill>
                  <a:srgbClr val="F0F0F0"/>
                </a:solidFill>
                <a:latin typeface="Arial"/>
                <a:cs typeface="Arial"/>
              </a:rPr>
              <a:t>al</a:t>
            </a:r>
            <a:r>
              <a:rPr sz="1000" spc="-15" dirty="0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0F0F0"/>
                </a:solidFill>
                <a:latin typeface="Arial"/>
                <a:cs typeface="Arial"/>
              </a:rPr>
              <a:t>Advisory</a:t>
            </a:r>
            <a:r>
              <a:rPr lang="en-GB" sz="1000" dirty="0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lang="en-GB" sz="1000" spc="-5" dirty="0">
                <a:solidFill>
                  <a:srgbClr val="F0F0F0"/>
                </a:solidFill>
                <a:cs typeface="Arial"/>
              </a:rPr>
              <a:t>Committee</a:t>
            </a:r>
            <a:r>
              <a:rPr lang="en-GB" sz="1000" spc="-15" dirty="0">
                <a:solidFill>
                  <a:srgbClr val="F0F0F0"/>
                </a:solidFill>
                <a:cs typeface="Arial"/>
              </a:rPr>
              <a:t> </a:t>
            </a:r>
            <a:r>
              <a:rPr lang="en-GB" sz="1000" spc="-20" dirty="0">
                <a:solidFill>
                  <a:srgbClr val="F0F0F0"/>
                </a:solidFill>
                <a:cs typeface="Arial"/>
              </a:rPr>
              <a:t>(GAC)</a:t>
            </a:r>
            <a:endParaRPr lang="en-GB" sz="1000" dirty="0">
              <a:cs typeface="Arial"/>
            </a:endParaRPr>
          </a:p>
        </p:txBody>
      </p:sp>
      <p:sp>
        <p:nvSpPr>
          <p:cNvPr id="89" name="object 40"/>
          <p:cNvSpPr txBox="1"/>
          <p:nvPr/>
        </p:nvSpPr>
        <p:spPr>
          <a:xfrm>
            <a:off x="4479114" y="4140548"/>
            <a:ext cx="176685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5" dirty="0">
                <a:solidFill>
                  <a:srgbClr val="F0F0F0"/>
                </a:solidFill>
                <a:latin typeface="Arial"/>
                <a:cs typeface="Arial"/>
              </a:rPr>
              <a:t>The Root </a:t>
            </a:r>
            <a:r>
              <a:rPr sz="1000" dirty="0">
                <a:solidFill>
                  <a:srgbClr val="F0F0F0"/>
                </a:solidFill>
                <a:latin typeface="Arial"/>
                <a:cs typeface="Arial"/>
              </a:rPr>
              <a:t>Server</a:t>
            </a:r>
            <a:r>
              <a:rPr sz="1000" spc="-25" dirty="0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0F0F0"/>
                </a:solidFill>
                <a:latin typeface="Arial"/>
                <a:cs typeface="Arial"/>
              </a:rPr>
              <a:t>System</a:t>
            </a:r>
            <a:r>
              <a:rPr lang="en-GB" sz="1000" spc="-5" dirty="0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lang="en-GB" sz="1000" dirty="0">
                <a:solidFill>
                  <a:srgbClr val="F0F0F0"/>
                </a:solidFill>
                <a:cs typeface="Arial"/>
              </a:rPr>
              <a:t>Advisory </a:t>
            </a:r>
            <a:r>
              <a:rPr lang="en-GB" sz="1000" spc="-5" dirty="0">
                <a:solidFill>
                  <a:srgbClr val="F0F0F0"/>
                </a:solidFill>
                <a:cs typeface="Arial"/>
              </a:rPr>
              <a:t>Committee</a:t>
            </a:r>
            <a:r>
              <a:rPr lang="en-GB" sz="1000" spc="5" dirty="0">
                <a:solidFill>
                  <a:srgbClr val="F0F0F0"/>
                </a:solidFill>
                <a:cs typeface="Arial"/>
              </a:rPr>
              <a:t> </a:t>
            </a:r>
            <a:r>
              <a:rPr lang="en-GB" sz="1000" spc="-10" dirty="0">
                <a:solidFill>
                  <a:srgbClr val="F0F0F0"/>
                </a:solidFill>
                <a:cs typeface="Arial"/>
              </a:rPr>
              <a:t>(RSSAC)</a:t>
            </a:r>
            <a:endParaRPr lang="en-GB" sz="1000" dirty="0">
              <a:cs typeface="Arial"/>
            </a:endParaRPr>
          </a:p>
        </p:txBody>
      </p:sp>
      <p:sp>
        <p:nvSpPr>
          <p:cNvPr id="90" name="object 42"/>
          <p:cNvSpPr txBox="1"/>
          <p:nvPr/>
        </p:nvSpPr>
        <p:spPr>
          <a:xfrm>
            <a:off x="4479114" y="4477082"/>
            <a:ext cx="1342412" cy="411651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210"/>
              </a:spcBef>
            </a:pPr>
            <a:r>
              <a:rPr lang="en-US" sz="1000" dirty="0">
                <a:solidFill>
                  <a:srgbClr val="F0F0F0"/>
                </a:solidFill>
                <a:latin typeface="Arial"/>
                <a:cs typeface="Arial"/>
              </a:rPr>
              <a:t>Security and </a:t>
            </a:r>
            <a:r>
              <a:rPr sz="1000" dirty="0">
                <a:solidFill>
                  <a:srgbClr val="F0F0F0"/>
                </a:solidFill>
                <a:latin typeface="Arial"/>
                <a:cs typeface="Arial"/>
              </a:rPr>
              <a:t>Stability Advisory</a:t>
            </a:r>
            <a:r>
              <a:rPr lang="en-US" sz="1000" dirty="0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0F0F0"/>
                </a:solidFill>
                <a:latin typeface="Arial"/>
                <a:cs typeface="Arial"/>
              </a:rPr>
              <a:t>Committee</a:t>
            </a:r>
            <a:r>
              <a:rPr sz="1000" spc="-15" dirty="0">
                <a:solidFill>
                  <a:srgbClr val="F0F0F0"/>
                </a:solidFill>
                <a:latin typeface="Arial"/>
                <a:cs typeface="Arial"/>
              </a:rPr>
              <a:t> (SSAC)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1" name="object 46"/>
          <p:cNvSpPr txBox="1"/>
          <p:nvPr/>
        </p:nvSpPr>
        <p:spPr>
          <a:xfrm>
            <a:off x="4481051" y="2484090"/>
            <a:ext cx="1671630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400" b="1" spc="10" dirty="0">
                <a:solidFill>
                  <a:srgbClr val="B5DAF1"/>
                </a:solidFill>
                <a:latin typeface="Arial"/>
                <a:cs typeface="Arial"/>
              </a:rPr>
              <a:t>Advisory</a:t>
            </a:r>
            <a:r>
              <a:rPr lang="en-GB" sz="1400" b="1" spc="10" dirty="0">
                <a:solidFill>
                  <a:srgbClr val="B5DAF1"/>
                </a:solidFill>
                <a:cs typeface="Arial"/>
              </a:rPr>
              <a:t> Committees</a:t>
            </a:r>
            <a:r>
              <a:rPr lang="en-GB" sz="1400" b="1" spc="-40" dirty="0">
                <a:solidFill>
                  <a:srgbClr val="B5DAF1"/>
                </a:solidFill>
                <a:cs typeface="Arial"/>
              </a:rPr>
              <a:t> </a:t>
            </a:r>
            <a:r>
              <a:rPr lang="en-GB" sz="1400" b="1" spc="-15" dirty="0">
                <a:solidFill>
                  <a:srgbClr val="B5DAF1"/>
                </a:solidFill>
                <a:cs typeface="Arial"/>
              </a:rPr>
              <a:t>(ACs)</a:t>
            </a:r>
            <a:endParaRPr lang="en-GB" sz="1400" dirty="0">
              <a:cs typeface="Arial"/>
            </a:endParaRPr>
          </a:p>
        </p:txBody>
      </p:sp>
      <p:sp>
        <p:nvSpPr>
          <p:cNvPr id="92" name="object 48"/>
          <p:cNvSpPr txBox="1"/>
          <p:nvPr/>
        </p:nvSpPr>
        <p:spPr>
          <a:xfrm>
            <a:off x="4481051" y="2938105"/>
            <a:ext cx="2055888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Four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ACs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give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advice</a:t>
            </a:r>
            <a:r>
              <a:rPr sz="9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lang="en-GB" sz="9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900" b="1" spc="-5" dirty="0">
                <a:solidFill>
                  <a:srgbClr val="FFFFFF"/>
                </a:solidFill>
                <a:cs typeface="Arial"/>
              </a:rPr>
              <a:t>make </a:t>
            </a:r>
            <a:r>
              <a:rPr lang="en-US" sz="900" b="1" dirty="0">
                <a:solidFill>
                  <a:srgbClr val="FFFFFF"/>
                </a:solidFill>
                <a:cs typeface="Arial"/>
              </a:rPr>
              <a:t>recommendations</a:t>
            </a:r>
            <a:r>
              <a:rPr lang="en-US" sz="900" b="1" spc="25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sz="900" b="1" spc="-5" dirty="0">
                <a:solidFill>
                  <a:srgbClr val="FFFFFF"/>
                </a:solidFill>
                <a:cs typeface="Arial"/>
              </a:rPr>
              <a:t>on ICANN</a:t>
            </a:r>
            <a:r>
              <a:rPr lang="en-US" sz="900" b="1" spc="-25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sz="900" b="1" dirty="0">
                <a:solidFill>
                  <a:srgbClr val="FFFFFF"/>
                </a:solidFill>
                <a:cs typeface="Arial"/>
              </a:rPr>
              <a:t>topics.</a:t>
            </a:r>
            <a:endParaRPr lang="en-US" sz="900" dirty="0">
              <a:cs typeface="Arial"/>
            </a:endParaRPr>
          </a:p>
        </p:txBody>
      </p:sp>
      <p:sp>
        <p:nvSpPr>
          <p:cNvPr id="93" name="object 52"/>
          <p:cNvSpPr/>
          <p:nvPr/>
        </p:nvSpPr>
        <p:spPr>
          <a:xfrm>
            <a:off x="4493750" y="3376134"/>
            <a:ext cx="1935479" cy="45719"/>
          </a:xfrm>
          <a:custGeom>
            <a:avLst/>
            <a:gdLst/>
            <a:ahLst/>
            <a:cxnLst/>
            <a:rect l="l" t="t" r="r" b="b"/>
            <a:pathLst>
              <a:path w="1414779">
                <a:moveTo>
                  <a:pt x="0" y="0"/>
                </a:moveTo>
                <a:lnTo>
                  <a:pt x="1414614" y="0"/>
                </a:lnTo>
              </a:path>
            </a:pathLst>
          </a:custGeom>
          <a:ln w="6350">
            <a:solidFill>
              <a:srgbClr val="D9ECE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val 93"/>
          <p:cNvSpPr/>
          <p:nvPr/>
        </p:nvSpPr>
        <p:spPr>
          <a:xfrm>
            <a:off x="6824519" y="4494847"/>
            <a:ext cx="106920" cy="106920"/>
          </a:xfrm>
          <a:prstGeom prst="ellipse">
            <a:avLst/>
          </a:prstGeom>
          <a:solidFill>
            <a:schemeClr val="bg1"/>
          </a:solidFill>
          <a:ln>
            <a:solidFill>
              <a:srgbClr val="749DB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bject 63"/>
          <p:cNvSpPr/>
          <p:nvPr/>
        </p:nvSpPr>
        <p:spPr>
          <a:xfrm>
            <a:off x="6673202" y="2665739"/>
            <a:ext cx="801657" cy="976427"/>
          </a:xfrm>
          <a:custGeom>
            <a:avLst/>
            <a:gdLst>
              <a:gd name="connsiteX0" fmla="*/ 807885 w 807885"/>
              <a:gd name="connsiteY0" fmla="*/ 0 h 2488514"/>
              <a:gd name="connsiteX1" fmla="*/ 302056 w 807885"/>
              <a:gd name="connsiteY1" fmla="*/ 798896 h 2488514"/>
              <a:gd name="connsiteX2" fmla="*/ 302056 w 807885"/>
              <a:gd name="connsiteY2" fmla="*/ 2488514 h 2488514"/>
              <a:gd name="connsiteX3" fmla="*/ 0 w 807885"/>
              <a:gd name="connsiteY3" fmla="*/ 2488514 h 2488514"/>
              <a:gd name="connsiteX0" fmla="*/ 586504 w 586504"/>
              <a:gd name="connsiteY0" fmla="*/ 0 h 1689618"/>
              <a:gd name="connsiteX1" fmla="*/ 302056 w 586504"/>
              <a:gd name="connsiteY1" fmla="*/ 0 h 1689618"/>
              <a:gd name="connsiteX2" fmla="*/ 302056 w 586504"/>
              <a:gd name="connsiteY2" fmla="*/ 1689618 h 1689618"/>
              <a:gd name="connsiteX3" fmla="*/ 0 w 586504"/>
              <a:gd name="connsiteY3" fmla="*/ 1689618 h 1689618"/>
              <a:gd name="connsiteX0" fmla="*/ 801656 w 801656"/>
              <a:gd name="connsiteY0" fmla="*/ 0 h 1689618"/>
              <a:gd name="connsiteX1" fmla="*/ 302056 w 801656"/>
              <a:gd name="connsiteY1" fmla="*/ 0 h 1689618"/>
              <a:gd name="connsiteX2" fmla="*/ 302056 w 801656"/>
              <a:gd name="connsiteY2" fmla="*/ 1689618 h 1689618"/>
              <a:gd name="connsiteX3" fmla="*/ 0 w 801656"/>
              <a:gd name="connsiteY3" fmla="*/ 1689618 h 168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1656" h="1689618">
                <a:moveTo>
                  <a:pt x="801656" y="0"/>
                </a:moveTo>
                <a:lnTo>
                  <a:pt x="302056" y="0"/>
                </a:lnTo>
                <a:lnTo>
                  <a:pt x="302056" y="1689618"/>
                </a:lnTo>
                <a:lnTo>
                  <a:pt x="0" y="1689618"/>
                </a:lnTo>
              </a:path>
            </a:pathLst>
          </a:custGeom>
          <a:ln w="12700">
            <a:solidFill>
              <a:srgbClr val="054F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97" name="Straight Connector 96"/>
          <p:cNvCxnSpPr/>
          <p:nvPr/>
        </p:nvCxnSpPr>
        <p:spPr>
          <a:xfrm>
            <a:off x="6804604" y="4229175"/>
            <a:ext cx="294826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6759638" y="4175634"/>
            <a:ext cx="106920" cy="10692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6598598" y="3591661"/>
            <a:ext cx="106920" cy="10692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151" y="4157696"/>
            <a:ext cx="1743075" cy="285750"/>
          </a:xfrm>
          <a:prstGeom prst="rect">
            <a:avLst/>
          </a:prstGeom>
        </p:spPr>
      </p:pic>
      <p:sp>
        <p:nvSpPr>
          <p:cNvPr id="101" name="object 63"/>
          <p:cNvSpPr/>
          <p:nvPr/>
        </p:nvSpPr>
        <p:spPr>
          <a:xfrm rot="10800000">
            <a:off x="6767406" y="3421853"/>
            <a:ext cx="512868" cy="517200"/>
          </a:xfrm>
          <a:custGeom>
            <a:avLst/>
            <a:gdLst>
              <a:gd name="connsiteX0" fmla="*/ 807885 w 807885"/>
              <a:gd name="connsiteY0" fmla="*/ 0 h 2488514"/>
              <a:gd name="connsiteX1" fmla="*/ 302056 w 807885"/>
              <a:gd name="connsiteY1" fmla="*/ 798896 h 2488514"/>
              <a:gd name="connsiteX2" fmla="*/ 302056 w 807885"/>
              <a:gd name="connsiteY2" fmla="*/ 2488514 h 2488514"/>
              <a:gd name="connsiteX3" fmla="*/ 0 w 807885"/>
              <a:gd name="connsiteY3" fmla="*/ 2488514 h 2488514"/>
              <a:gd name="connsiteX0" fmla="*/ 586504 w 586504"/>
              <a:gd name="connsiteY0" fmla="*/ 0 h 1689618"/>
              <a:gd name="connsiteX1" fmla="*/ 302056 w 586504"/>
              <a:gd name="connsiteY1" fmla="*/ 0 h 1689618"/>
              <a:gd name="connsiteX2" fmla="*/ 302056 w 586504"/>
              <a:gd name="connsiteY2" fmla="*/ 1689618 h 1689618"/>
              <a:gd name="connsiteX3" fmla="*/ 0 w 586504"/>
              <a:gd name="connsiteY3" fmla="*/ 1689618 h 1689618"/>
              <a:gd name="connsiteX0" fmla="*/ 801656 w 801656"/>
              <a:gd name="connsiteY0" fmla="*/ 0 h 1689618"/>
              <a:gd name="connsiteX1" fmla="*/ 302056 w 801656"/>
              <a:gd name="connsiteY1" fmla="*/ 0 h 1689618"/>
              <a:gd name="connsiteX2" fmla="*/ 302056 w 801656"/>
              <a:gd name="connsiteY2" fmla="*/ 1689618 h 1689618"/>
              <a:gd name="connsiteX3" fmla="*/ 0 w 801656"/>
              <a:gd name="connsiteY3" fmla="*/ 1689618 h 168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1656" h="1689618">
                <a:moveTo>
                  <a:pt x="801656" y="0"/>
                </a:moveTo>
                <a:lnTo>
                  <a:pt x="302056" y="0"/>
                </a:lnTo>
                <a:lnTo>
                  <a:pt x="302056" y="1689618"/>
                </a:lnTo>
                <a:lnTo>
                  <a:pt x="0" y="1689618"/>
                </a:lnTo>
              </a:path>
            </a:pathLst>
          </a:custGeom>
          <a:ln w="127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val 98"/>
          <p:cNvSpPr/>
          <p:nvPr/>
        </p:nvSpPr>
        <p:spPr>
          <a:xfrm>
            <a:off x="6684138" y="3888752"/>
            <a:ext cx="106920" cy="10692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9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object 65"/>
          <p:cNvSpPr/>
          <p:nvPr/>
        </p:nvSpPr>
        <p:spPr>
          <a:xfrm rot="10800000" flipV="1">
            <a:off x="4208644" y="2081673"/>
            <a:ext cx="1522841" cy="1414220"/>
          </a:xfrm>
          <a:custGeom>
            <a:avLst/>
            <a:gdLst/>
            <a:ahLst/>
            <a:cxnLst/>
            <a:rect l="l" t="t" r="r" b="b"/>
            <a:pathLst>
              <a:path w="603885" h="1059179">
                <a:moveTo>
                  <a:pt x="0" y="1059002"/>
                </a:moveTo>
                <a:lnTo>
                  <a:pt x="228841" y="1059002"/>
                </a:lnTo>
                <a:lnTo>
                  <a:pt x="228841" y="0"/>
                </a:lnTo>
                <a:lnTo>
                  <a:pt x="603326" y="0"/>
                </a:lnTo>
              </a:path>
            </a:pathLst>
          </a:custGeom>
          <a:ln w="12700">
            <a:solidFill>
              <a:srgbClr val="7AA34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Organizations (SOs)</a:t>
            </a:r>
          </a:p>
        </p:txBody>
      </p:sp>
      <p:sp>
        <p:nvSpPr>
          <p:cNvPr id="26" name="object 18"/>
          <p:cNvSpPr/>
          <p:nvPr/>
        </p:nvSpPr>
        <p:spPr>
          <a:xfrm>
            <a:off x="5468738" y="1975095"/>
            <a:ext cx="2855084" cy="3186131"/>
          </a:xfrm>
          <a:custGeom>
            <a:avLst/>
            <a:gdLst/>
            <a:ahLst/>
            <a:cxnLst/>
            <a:rect l="l" t="t" r="r" b="b"/>
            <a:pathLst>
              <a:path w="2289175" h="2554604">
                <a:moveTo>
                  <a:pt x="2288616" y="2554058"/>
                </a:moveTo>
                <a:lnTo>
                  <a:pt x="0" y="2554058"/>
                </a:lnTo>
                <a:lnTo>
                  <a:pt x="0" y="0"/>
                </a:lnTo>
                <a:lnTo>
                  <a:pt x="2288616" y="0"/>
                </a:lnTo>
                <a:lnTo>
                  <a:pt x="2288616" y="2554058"/>
                </a:lnTo>
                <a:close/>
              </a:path>
            </a:pathLst>
          </a:custGeom>
          <a:solidFill>
            <a:srgbClr val="7AA34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object 19"/>
          <p:cNvSpPr/>
          <p:nvPr/>
        </p:nvSpPr>
        <p:spPr>
          <a:xfrm>
            <a:off x="5586415" y="1861678"/>
            <a:ext cx="2855084" cy="3186131"/>
          </a:xfrm>
          <a:custGeom>
            <a:avLst/>
            <a:gdLst/>
            <a:ahLst/>
            <a:cxnLst/>
            <a:rect l="l" t="t" r="r" b="b"/>
            <a:pathLst>
              <a:path w="2289175" h="2554604">
                <a:moveTo>
                  <a:pt x="2288616" y="2554046"/>
                </a:moveTo>
                <a:lnTo>
                  <a:pt x="0" y="2554046"/>
                </a:lnTo>
                <a:lnTo>
                  <a:pt x="0" y="0"/>
                </a:lnTo>
                <a:lnTo>
                  <a:pt x="2288616" y="0"/>
                </a:lnTo>
                <a:lnTo>
                  <a:pt x="2288616" y="2554046"/>
                </a:lnTo>
                <a:close/>
              </a:path>
            </a:pathLst>
          </a:custGeom>
          <a:solidFill>
            <a:srgbClr val="21A18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8" name="object 20"/>
          <p:cNvSpPr/>
          <p:nvPr/>
        </p:nvSpPr>
        <p:spPr>
          <a:xfrm>
            <a:off x="5586415" y="1861678"/>
            <a:ext cx="2855084" cy="3186131"/>
          </a:xfrm>
          <a:custGeom>
            <a:avLst/>
            <a:gdLst/>
            <a:ahLst/>
            <a:cxnLst/>
            <a:rect l="l" t="t" r="r" b="b"/>
            <a:pathLst>
              <a:path w="2289175" h="2554604">
                <a:moveTo>
                  <a:pt x="2288616" y="2554046"/>
                </a:moveTo>
                <a:lnTo>
                  <a:pt x="0" y="2554046"/>
                </a:lnTo>
                <a:lnTo>
                  <a:pt x="0" y="0"/>
                </a:lnTo>
                <a:lnTo>
                  <a:pt x="2288616" y="0"/>
                </a:lnTo>
                <a:lnTo>
                  <a:pt x="2288616" y="255404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2" name="object 65"/>
          <p:cNvSpPr/>
          <p:nvPr/>
        </p:nvSpPr>
        <p:spPr>
          <a:xfrm>
            <a:off x="4208646" y="4286681"/>
            <a:ext cx="1463847" cy="484770"/>
          </a:xfrm>
          <a:custGeom>
            <a:avLst/>
            <a:gdLst/>
            <a:ahLst/>
            <a:cxnLst/>
            <a:rect l="l" t="t" r="r" b="b"/>
            <a:pathLst>
              <a:path w="603885" h="1059179">
                <a:moveTo>
                  <a:pt x="0" y="1059002"/>
                </a:moveTo>
                <a:lnTo>
                  <a:pt x="228841" y="1059002"/>
                </a:lnTo>
                <a:lnTo>
                  <a:pt x="228841" y="0"/>
                </a:lnTo>
                <a:lnTo>
                  <a:pt x="603326" y="0"/>
                </a:lnTo>
              </a:path>
            </a:pathLst>
          </a:custGeom>
          <a:ln w="12700">
            <a:solidFill>
              <a:srgbClr val="157D8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9" name="Oval 78"/>
          <p:cNvSpPr/>
          <p:nvPr/>
        </p:nvSpPr>
        <p:spPr>
          <a:xfrm>
            <a:off x="5529861" y="3846476"/>
            <a:ext cx="120394" cy="120394"/>
          </a:xfrm>
          <a:prstGeom prst="ellipse">
            <a:avLst/>
          </a:prstGeom>
          <a:solidFill>
            <a:schemeClr val="bg1"/>
          </a:solidFill>
          <a:ln>
            <a:solidFill>
              <a:srgbClr val="21A18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" name="Oval 79"/>
          <p:cNvSpPr/>
          <p:nvPr/>
        </p:nvSpPr>
        <p:spPr>
          <a:xfrm>
            <a:off x="5408365" y="3433030"/>
            <a:ext cx="120394" cy="120394"/>
          </a:xfrm>
          <a:prstGeom prst="ellipse">
            <a:avLst/>
          </a:prstGeom>
          <a:solidFill>
            <a:schemeClr val="bg1"/>
          </a:solidFill>
          <a:ln>
            <a:solidFill>
              <a:srgbClr val="7AA34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object 21"/>
          <p:cNvSpPr/>
          <p:nvPr/>
        </p:nvSpPr>
        <p:spPr>
          <a:xfrm>
            <a:off x="5714132" y="1723637"/>
            <a:ext cx="2855084" cy="3186131"/>
          </a:xfrm>
          <a:custGeom>
            <a:avLst/>
            <a:gdLst/>
            <a:ahLst/>
            <a:cxnLst/>
            <a:rect l="l" t="t" r="r" b="b"/>
            <a:pathLst>
              <a:path w="2289175" h="2554604">
                <a:moveTo>
                  <a:pt x="2288616" y="2554046"/>
                </a:moveTo>
                <a:lnTo>
                  <a:pt x="0" y="2554046"/>
                </a:lnTo>
                <a:lnTo>
                  <a:pt x="0" y="0"/>
                </a:lnTo>
                <a:lnTo>
                  <a:pt x="2288616" y="0"/>
                </a:lnTo>
                <a:lnTo>
                  <a:pt x="2288616" y="2554046"/>
                </a:lnTo>
                <a:close/>
              </a:path>
            </a:pathLst>
          </a:custGeom>
          <a:solidFill>
            <a:srgbClr val="157D85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1" name="object 34"/>
          <p:cNvSpPr txBox="1"/>
          <p:nvPr/>
        </p:nvSpPr>
        <p:spPr>
          <a:xfrm>
            <a:off x="5914476" y="3467660"/>
            <a:ext cx="2668876" cy="12362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288608">
              <a:spcBef>
                <a:spcPts val="525"/>
              </a:spcBef>
            </a:pPr>
            <a:r>
              <a:rPr sz="1200" spc="-4" dirty="0">
                <a:solidFill>
                  <a:schemeClr val="bg1"/>
                </a:solidFill>
                <a:latin typeface="Arial"/>
                <a:cs typeface="Arial"/>
              </a:rPr>
              <a:t>Address </a:t>
            </a:r>
            <a:r>
              <a:rPr sz="1200" dirty="0">
                <a:solidFill>
                  <a:schemeClr val="bg1"/>
                </a:solidFill>
                <a:latin typeface="Arial"/>
                <a:cs typeface="Arial"/>
              </a:rPr>
              <a:t>Supporting</a:t>
            </a: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sz="1200" spc="-4" dirty="0">
                <a:solidFill>
                  <a:schemeClr val="bg1"/>
                </a:solidFill>
                <a:latin typeface="Arial"/>
                <a:cs typeface="Arial"/>
              </a:rPr>
              <a:t>Organization</a:t>
            </a:r>
            <a:r>
              <a:rPr sz="1200" spc="-2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chemeClr val="bg1"/>
                </a:solidFill>
                <a:latin typeface="Arial"/>
                <a:cs typeface="Arial"/>
              </a:rPr>
              <a:t>(ASO)</a:t>
            </a:r>
            <a:endParaRPr sz="1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9525" marR="331946">
              <a:spcBef>
                <a:spcPts val="525"/>
              </a:spcBef>
            </a:pPr>
            <a:r>
              <a:rPr sz="1200" dirty="0">
                <a:solidFill>
                  <a:schemeClr val="bg1"/>
                </a:solidFill>
                <a:latin typeface="Arial"/>
                <a:cs typeface="Arial"/>
              </a:rPr>
              <a:t>Country Code</a:t>
            </a: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chemeClr val="bg1"/>
                </a:solidFill>
                <a:latin typeface="Arial"/>
                <a:cs typeface="Arial"/>
              </a:rPr>
              <a:t>Names</a:t>
            </a:r>
            <a:r>
              <a:rPr lang="en-GB" sz="1200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bg1"/>
                </a:solidFill>
                <a:latin typeface="Arial"/>
                <a:cs typeface="Arial"/>
              </a:rPr>
              <a:t>Supporting</a:t>
            </a:r>
            <a:r>
              <a:rPr lang="en-GB" sz="12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chemeClr val="bg1"/>
                </a:solidFill>
                <a:latin typeface="Arial"/>
                <a:cs typeface="Arial"/>
              </a:rPr>
              <a:t>Organization</a:t>
            </a:r>
            <a:r>
              <a:rPr lang="en-GB" sz="1200" spc="-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chemeClr val="bg1"/>
                </a:solidFill>
                <a:latin typeface="Arial"/>
                <a:cs typeface="Arial"/>
              </a:rPr>
              <a:t>(ccNSO)</a:t>
            </a:r>
            <a:endParaRPr sz="1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9525" marR="3810">
              <a:spcBef>
                <a:spcPts val="525"/>
              </a:spcBef>
            </a:pPr>
            <a:r>
              <a:rPr sz="1200" spc="-4" dirty="0">
                <a:solidFill>
                  <a:schemeClr val="bg1"/>
                </a:solidFill>
                <a:latin typeface="Arial"/>
                <a:cs typeface="Arial"/>
              </a:rPr>
              <a:t>Generic Names </a:t>
            </a:r>
            <a:r>
              <a:rPr sz="1200" dirty="0">
                <a:solidFill>
                  <a:schemeClr val="bg1"/>
                </a:solidFill>
                <a:latin typeface="Arial"/>
                <a:cs typeface="Arial"/>
              </a:rPr>
              <a:t>Supporting</a:t>
            </a: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sz="1200" spc="-4" dirty="0">
                <a:solidFill>
                  <a:schemeClr val="bg1"/>
                </a:solidFill>
                <a:latin typeface="Arial"/>
                <a:cs typeface="Arial"/>
              </a:rPr>
              <a:t>Organization</a:t>
            </a:r>
            <a:r>
              <a:rPr sz="1200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chemeClr val="bg1"/>
                </a:solidFill>
                <a:latin typeface="Arial"/>
                <a:cs typeface="Arial"/>
              </a:rPr>
              <a:t>(GNSO)</a:t>
            </a:r>
            <a:endParaRPr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8" name="object 51"/>
          <p:cNvSpPr/>
          <p:nvPr/>
        </p:nvSpPr>
        <p:spPr>
          <a:xfrm>
            <a:off x="5939909" y="3360885"/>
            <a:ext cx="1916877" cy="51480"/>
          </a:xfrm>
          <a:custGeom>
            <a:avLst/>
            <a:gdLst/>
            <a:ahLst/>
            <a:cxnLst/>
            <a:rect l="l" t="t" r="r" b="b"/>
            <a:pathLst>
              <a:path w="1409700">
                <a:moveTo>
                  <a:pt x="0" y="0"/>
                </a:moveTo>
                <a:lnTo>
                  <a:pt x="1409128" y="0"/>
                </a:lnTo>
              </a:path>
            </a:pathLst>
          </a:custGeom>
          <a:ln w="6350">
            <a:solidFill>
              <a:srgbClr val="D9ECED"/>
            </a:solidFill>
            <a:prstDash val="lgDash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5" name="object 44"/>
          <p:cNvSpPr txBox="1"/>
          <p:nvPr/>
        </p:nvSpPr>
        <p:spPr>
          <a:xfrm>
            <a:off x="5921084" y="1840784"/>
            <a:ext cx="2031223" cy="529472"/>
          </a:xfrm>
          <a:prstGeom prst="rect">
            <a:avLst/>
          </a:prstGeom>
        </p:spPr>
        <p:txBody>
          <a:bodyPr vert="horz" wrap="square" lIns="0" tIns="36671" rIns="0" bIns="0" rtlCol="0">
            <a:spAutoFit/>
          </a:bodyPr>
          <a:lstStyle/>
          <a:p>
            <a:pPr marL="9525">
              <a:spcBef>
                <a:spcPts val="289"/>
              </a:spcBef>
            </a:pPr>
            <a:r>
              <a:rPr lang="en-GB" sz="1600" b="1" spc="4" dirty="0">
                <a:solidFill>
                  <a:srgbClr val="D7EBED"/>
                </a:solidFill>
                <a:latin typeface="Arial"/>
                <a:cs typeface="Arial"/>
              </a:rPr>
              <a:t>Supporting </a:t>
            </a:r>
            <a:r>
              <a:rPr sz="1600" b="1" spc="4" dirty="0">
                <a:solidFill>
                  <a:srgbClr val="D7EBED"/>
                </a:solidFill>
                <a:latin typeface="Arial"/>
                <a:cs typeface="Arial"/>
              </a:rPr>
              <a:t>Organizations</a:t>
            </a:r>
            <a:r>
              <a:rPr sz="1600" b="1" spc="-8" dirty="0">
                <a:solidFill>
                  <a:srgbClr val="D7EBED"/>
                </a:solidFill>
                <a:latin typeface="Arial"/>
                <a:cs typeface="Arial"/>
              </a:rPr>
              <a:t> (SOs)</a:t>
            </a:r>
            <a:endParaRPr lang="en-GB" sz="1600" dirty="0">
              <a:cs typeface="Arial"/>
            </a:endParaRPr>
          </a:p>
        </p:txBody>
      </p:sp>
      <p:sp>
        <p:nvSpPr>
          <p:cNvPr id="30" name="object 22"/>
          <p:cNvSpPr/>
          <p:nvPr/>
        </p:nvSpPr>
        <p:spPr>
          <a:xfrm>
            <a:off x="5714132" y="1723637"/>
            <a:ext cx="2855084" cy="3186131"/>
          </a:xfrm>
          <a:custGeom>
            <a:avLst/>
            <a:gdLst/>
            <a:ahLst/>
            <a:cxnLst/>
            <a:rect l="l" t="t" r="r" b="b"/>
            <a:pathLst>
              <a:path w="2289175" h="2554604">
                <a:moveTo>
                  <a:pt x="2288616" y="2554046"/>
                </a:moveTo>
                <a:lnTo>
                  <a:pt x="0" y="2554046"/>
                </a:lnTo>
                <a:lnTo>
                  <a:pt x="0" y="0"/>
                </a:lnTo>
                <a:lnTo>
                  <a:pt x="2288616" y="0"/>
                </a:lnTo>
                <a:lnTo>
                  <a:pt x="2288616" y="255404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8" name="Oval 77"/>
          <p:cNvSpPr/>
          <p:nvPr/>
        </p:nvSpPr>
        <p:spPr>
          <a:xfrm>
            <a:off x="5664172" y="4222915"/>
            <a:ext cx="120394" cy="12039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2" name="object 18"/>
          <p:cNvSpPr txBox="1"/>
          <p:nvPr/>
        </p:nvSpPr>
        <p:spPr>
          <a:xfrm>
            <a:off x="899807" y="2971342"/>
            <a:ext cx="2880719" cy="9073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lnSpc>
                <a:spcPts val="1400"/>
              </a:lnSpc>
              <a:spcBef>
                <a:spcPts val="75"/>
              </a:spcBef>
            </a:pPr>
            <a:r>
              <a:rPr sz="1500" b="1" spc="-11" dirty="0">
                <a:solidFill>
                  <a:srgbClr val="21A18F"/>
                </a:solidFill>
                <a:latin typeface="Arial"/>
                <a:cs typeface="Arial"/>
              </a:rPr>
              <a:t>ccNSO</a:t>
            </a:r>
            <a:endParaRPr sz="1500" dirty="0">
              <a:latin typeface="Arial"/>
              <a:cs typeface="Arial"/>
            </a:endParaRPr>
          </a:p>
          <a:p>
            <a:pPr marR="3810">
              <a:lnSpc>
                <a:spcPts val="1400"/>
              </a:lnSpc>
              <a:spcBef>
                <a:spcPts val="15"/>
              </a:spcBef>
            </a:pPr>
            <a:r>
              <a:rPr lang="en-GB" sz="1200" spc="-11" dirty="0">
                <a:solidFill>
                  <a:schemeClr val="accent2"/>
                </a:solidFill>
                <a:latin typeface="Arial"/>
                <a:cs typeface="Arial"/>
              </a:rPr>
              <a:t>The </a:t>
            </a:r>
            <a:r>
              <a:rPr lang="en-GB" sz="1200" spc="-11" dirty="0" err="1">
                <a:solidFill>
                  <a:schemeClr val="accent2"/>
                </a:solidFill>
                <a:latin typeface="Arial"/>
                <a:cs typeface="Arial"/>
              </a:rPr>
              <a:t>ccNSO</a:t>
            </a:r>
            <a:r>
              <a:rPr lang="en-GB" sz="1200" spc="-11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(Council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and </a:t>
            </a:r>
            <a:r>
              <a:rPr sz="1200" spc="-15" dirty="0">
                <a:solidFill>
                  <a:schemeClr val="accent2"/>
                </a:solidFill>
                <a:latin typeface="Arial"/>
                <a:cs typeface="Arial"/>
              </a:rPr>
              <a:t>members)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works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on</a:t>
            </a:r>
            <a:r>
              <a:rPr lang="en-US" sz="1200" spc="-4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global policies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relating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to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country</a:t>
            </a:r>
            <a:r>
              <a:rPr lang="en-US" sz="1200" spc="-4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code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top-level domain name </a:t>
            </a:r>
            <a:r>
              <a:rPr sz="1200" spc="-34" dirty="0">
                <a:solidFill>
                  <a:schemeClr val="accent2"/>
                </a:solidFill>
                <a:latin typeface="Arial"/>
                <a:cs typeface="Arial"/>
              </a:rPr>
              <a:t>(ccTLD)</a:t>
            </a:r>
            <a:r>
              <a:rPr lang="en-US" sz="1200" spc="-34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policies </a:t>
            </a:r>
            <a:r>
              <a:rPr sz="1200" spc="-26" dirty="0">
                <a:solidFill>
                  <a:schemeClr val="accent2"/>
                </a:solidFill>
                <a:latin typeface="Arial"/>
                <a:cs typeface="Arial"/>
              </a:rPr>
              <a:t>(e.g., .br,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23" dirty="0">
                <a:solidFill>
                  <a:schemeClr val="accent2"/>
                </a:solidFill>
                <a:latin typeface="Arial"/>
                <a:cs typeface="Arial"/>
              </a:rPr>
              <a:t>.uk).</a:t>
            </a:r>
            <a:endParaRPr sz="1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53" name="object 19"/>
          <p:cNvSpPr/>
          <p:nvPr/>
        </p:nvSpPr>
        <p:spPr>
          <a:xfrm>
            <a:off x="613484" y="3273824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63487"/>
                </a:moveTo>
                <a:lnTo>
                  <a:pt x="19400" y="60989"/>
                </a:lnTo>
                <a:lnTo>
                  <a:pt x="9307" y="54179"/>
                </a:lnTo>
                <a:lnTo>
                  <a:pt x="2498" y="44086"/>
                </a:lnTo>
                <a:lnTo>
                  <a:pt x="0" y="31737"/>
                </a:lnTo>
                <a:lnTo>
                  <a:pt x="2498" y="19395"/>
                </a:lnTo>
                <a:lnTo>
                  <a:pt x="9307" y="9305"/>
                </a:lnTo>
                <a:lnTo>
                  <a:pt x="19400" y="2497"/>
                </a:lnTo>
                <a:lnTo>
                  <a:pt x="31750" y="0"/>
                </a:lnTo>
                <a:lnTo>
                  <a:pt x="44099" y="2497"/>
                </a:lnTo>
                <a:lnTo>
                  <a:pt x="54192" y="9305"/>
                </a:lnTo>
                <a:lnTo>
                  <a:pt x="61001" y="19395"/>
                </a:lnTo>
                <a:lnTo>
                  <a:pt x="63500" y="31737"/>
                </a:lnTo>
                <a:lnTo>
                  <a:pt x="61001" y="44086"/>
                </a:lnTo>
                <a:lnTo>
                  <a:pt x="54192" y="54179"/>
                </a:lnTo>
                <a:lnTo>
                  <a:pt x="44099" y="60989"/>
                </a:lnTo>
                <a:lnTo>
                  <a:pt x="31750" y="63487"/>
                </a:lnTo>
                <a:close/>
              </a:path>
            </a:pathLst>
          </a:custGeom>
          <a:ln w="12700">
            <a:solidFill>
              <a:srgbClr val="21A18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4" name="object 20"/>
          <p:cNvSpPr/>
          <p:nvPr/>
        </p:nvSpPr>
        <p:spPr>
          <a:xfrm>
            <a:off x="613484" y="2827289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63487"/>
                </a:moveTo>
                <a:lnTo>
                  <a:pt x="19400" y="60989"/>
                </a:lnTo>
                <a:lnTo>
                  <a:pt x="9307" y="54179"/>
                </a:lnTo>
                <a:lnTo>
                  <a:pt x="2498" y="44086"/>
                </a:lnTo>
                <a:lnTo>
                  <a:pt x="0" y="31737"/>
                </a:lnTo>
                <a:lnTo>
                  <a:pt x="2498" y="19395"/>
                </a:lnTo>
                <a:lnTo>
                  <a:pt x="9307" y="9305"/>
                </a:lnTo>
                <a:lnTo>
                  <a:pt x="19400" y="2497"/>
                </a:lnTo>
                <a:lnTo>
                  <a:pt x="31750" y="0"/>
                </a:lnTo>
                <a:lnTo>
                  <a:pt x="44099" y="2497"/>
                </a:lnTo>
                <a:lnTo>
                  <a:pt x="54192" y="9305"/>
                </a:lnTo>
                <a:lnTo>
                  <a:pt x="61001" y="19395"/>
                </a:lnTo>
                <a:lnTo>
                  <a:pt x="63500" y="31737"/>
                </a:lnTo>
                <a:lnTo>
                  <a:pt x="61001" y="44086"/>
                </a:lnTo>
                <a:lnTo>
                  <a:pt x="54192" y="54179"/>
                </a:lnTo>
                <a:lnTo>
                  <a:pt x="44099" y="60989"/>
                </a:lnTo>
                <a:lnTo>
                  <a:pt x="31750" y="63487"/>
                </a:lnTo>
                <a:close/>
              </a:path>
            </a:pathLst>
          </a:custGeom>
          <a:ln w="12700">
            <a:solidFill>
              <a:srgbClr val="21A18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5" name="object 21"/>
          <p:cNvSpPr/>
          <p:nvPr/>
        </p:nvSpPr>
        <p:spPr>
          <a:xfrm>
            <a:off x="639114" y="2851097"/>
            <a:ext cx="3565254" cy="1122355"/>
          </a:xfrm>
          <a:custGeom>
            <a:avLst/>
            <a:gdLst>
              <a:gd name="connsiteX0" fmla="*/ 26276 w 3374517"/>
              <a:gd name="connsiteY0" fmla="*/ 0 h 1359763"/>
              <a:gd name="connsiteX1" fmla="*/ 3374517 w 3374517"/>
              <a:gd name="connsiteY1" fmla="*/ 0 h 1359763"/>
              <a:gd name="connsiteX2" fmla="*/ 3374517 w 3374517"/>
              <a:gd name="connsiteY2" fmla="*/ 1359763 h 1359763"/>
              <a:gd name="connsiteX3" fmla="*/ 0 w 3374517"/>
              <a:gd name="connsiteY3" fmla="*/ 1359763 h 1359763"/>
              <a:gd name="connsiteX4" fmla="*/ 0 w 3374517"/>
              <a:gd name="connsiteY4" fmla="*/ 566166 h 1359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4517" h="1359763">
                <a:moveTo>
                  <a:pt x="26276" y="0"/>
                </a:moveTo>
                <a:lnTo>
                  <a:pt x="3374517" y="0"/>
                </a:lnTo>
                <a:lnTo>
                  <a:pt x="3374517" y="1359763"/>
                </a:lnTo>
                <a:lnTo>
                  <a:pt x="0" y="1359763"/>
                </a:lnTo>
                <a:lnTo>
                  <a:pt x="0" y="566166"/>
                </a:lnTo>
              </a:path>
            </a:pathLst>
          </a:custGeom>
          <a:ln w="12700">
            <a:solidFill>
              <a:srgbClr val="21A18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56" name="Picture 1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1" y="2916635"/>
            <a:ext cx="314325" cy="314325"/>
          </a:xfrm>
          <a:prstGeom prst="rect">
            <a:avLst/>
          </a:prstGeom>
        </p:spPr>
      </p:pic>
      <p:sp>
        <p:nvSpPr>
          <p:cNvPr id="157" name="object 32"/>
          <p:cNvSpPr txBox="1"/>
          <p:nvPr/>
        </p:nvSpPr>
        <p:spPr>
          <a:xfrm>
            <a:off x="849164" y="1596627"/>
            <a:ext cx="3090179" cy="9662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ts val="1725"/>
              </a:lnSpc>
              <a:spcBef>
                <a:spcPts val="75"/>
              </a:spcBef>
              <a:tabLst>
                <a:tab pos="360998" algn="l"/>
              </a:tabLst>
            </a:pPr>
            <a:r>
              <a:rPr sz="1500" b="1" spc="-26" dirty="0">
                <a:solidFill>
                  <a:srgbClr val="7AA342"/>
                </a:solidFill>
                <a:latin typeface="Arial"/>
                <a:cs typeface="Arial"/>
              </a:rPr>
              <a:t>ASO</a:t>
            </a:r>
            <a:endParaRPr sz="1500" dirty="0">
              <a:latin typeface="Arial"/>
              <a:cs typeface="Arial"/>
            </a:endParaRPr>
          </a:p>
          <a:p>
            <a:pPr marR="3810"/>
            <a:r>
              <a:rPr lang="en-GB" sz="1200" spc="-15" dirty="0">
                <a:solidFill>
                  <a:schemeClr val="accent2"/>
                </a:solidFill>
                <a:latin typeface="Arial"/>
                <a:cs typeface="Arial"/>
              </a:rPr>
              <a:t>The ASO Address Council is c</a:t>
            </a:r>
            <a:r>
              <a:rPr sz="1200" spc="-15" dirty="0">
                <a:solidFill>
                  <a:schemeClr val="accent2"/>
                </a:solidFill>
                <a:latin typeface="Arial"/>
                <a:cs typeface="Arial"/>
              </a:rPr>
              <a:t>omposed of </a:t>
            </a:r>
            <a:r>
              <a:rPr sz="1200" spc="-34" dirty="0">
                <a:solidFill>
                  <a:schemeClr val="accent2"/>
                </a:solidFill>
                <a:latin typeface="Arial"/>
                <a:cs typeface="Arial"/>
              </a:rPr>
              <a:t>15 </a:t>
            </a:r>
            <a:r>
              <a:rPr sz="1200" spc="-23" dirty="0">
                <a:solidFill>
                  <a:schemeClr val="accent2"/>
                </a:solidFill>
                <a:latin typeface="Arial"/>
                <a:cs typeface="Arial"/>
              </a:rPr>
              <a:t>volunteers </a:t>
            </a:r>
            <a:r>
              <a:rPr sz="1200" dirty="0">
                <a:solidFill>
                  <a:schemeClr val="accent2"/>
                </a:solidFill>
                <a:latin typeface="Arial"/>
                <a:cs typeface="Arial"/>
              </a:rPr>
              <a:t>— 3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from</a:t>
            </a:r>
            <a:r>
              <a:rPr lang="en-US" sz="1200" spc="-11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chemeClr val="accent2"/>
                </a:solidFill>
                <a:latin typeface="Arial"/>
                <a:cs typeface="Arial"/>
              </a:rPr>
              <a:t>each of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the </a:t>
            </a:r>
            <a:r>
              <a:rPr sz="1200" spc="-19" dirty="0">
                <a:solidFill>
                  <a:schemeClr val="accent2"/>
                </a:solidFill>
                <a:latin typeface="Arial"/>
                <a:cs typeface="Arial"/>
              </a:rPr>
              <a:t>Regional Internet Registries</a:t>
            </a:r>
            <a:r>
              <a:rPr lang="en-US" sz="1200" spc="-19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9" dirty="0">
                <a:solidFill>
                  <a:schemeClr val="accent2"/>
                </a:solidFill>
                <a:latin typeface="Arial"/>
                <a:cs typeface="Arial"/>
              </a:rPr>
              <a:t>(RIRs)—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who work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on </a:t>
            </a:r>
            <a:r>
              <a:rPr sz="1200" spc="-15" dirty="0">
                <a:solidFill>
                  <a:schemeClr val="accent2"/>
                </a:solidFill>
                <a:latin typeface="Arial"/>
                <a:cs typeface="Arial"/>
              </a:rPr>
              <a:t>global </a:t>
            </a:r>
            <a:r>
              <a:rPr sz="1200" spc="-19" dirty="0">
                <a:solidFill>
                  <a:schemeClr val="accent2"/>
                </a:solidFill>
                <a:latin typeface="Arial"/>
                <a:cs typeface="Arial"/>
              </a:rPr>
              <a:t>Internet</a:t>
            </a:r>
            <a:r>
              <a:rPr lang="en-US" sz="1200" spc="-19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9" dirty="0">
                <a:solidFill>
                  <a:schemeClr val="accent2"/>
                </a:solidFill>
                <a:latin typeface="Arial"/>
                <a:cs typeface="Arial"/>
              </a:rPr>
              <a:t>Protocol </a:t>
            </a:r>
            <a:r>
              <a:rPr sz="1200" spc="-30" dirty="0">
                <a:solidFill>
                  <a:schemeClr val="accent2"/>
                </a:solidFill>
                <a:latin typeface="Arial"/>
                <a:cs typeface="Arial"/>
              </a:rPr>
              <a:t>(IP) </a:t>
            </a:r>
            <a:r>
              <a:rPr sz="1200" spc="-19" dirty="0">
                <a:solidFill>
                  <a:schemeClr val="accent2"/>
                </a:solidFill>
                <a:latin typeface="Arial"/>
                <a:cs typeface="Arial"/>
              </a:rPr>
              <a:t>Address </a:t>
            </a:r>
            <a:r>
              <a:rPr sz="1200" spc="-30" dirty="0">
                <a:solidFill>
                  <a:schemeClr val="accent2"/>
                </a:solidFill>
                <a:latin typeface="Arial"/>
                <a:cs typeface="Arial"/>
              </a:rPr>
              <a:t>Policy.</a:t>
            </a:r>
            <a:endParaRPr sz="1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58" name="object 33"/>
          <p:cNvSpPr/>
          <p:nvPr/>
        </p:nvSpPr>
        <p:spPr>
          <a:xfrm>
            <a:off x="612651" y="1477213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37" y="63487"/>
                </a:moveTo>
                <a:lnTo>
                  <a:pt x="19395" y="60989"/>
                </a:lnTo>
                <a:lnTo>
                  <a:pt x="9305" y="54179"/>
                </a:lnTo>
                <a:lnTo>
                  <a:pt x="2497" y="44086"/>
                </a:lnTo>
                <a:lnTo>
                  <a:pt x="0" y="31737"/>
                </a:lnTo>
                <a:lnTo>
                  <a:pt x="2497" y="19395"/>
                </a:lnTo>
                <a:lnTo>
                  <a:pt x="9305" y="9305"/>
                </a:lnTo>
                <a:lnTo>
                  <a:pt x="19395" y="2497"/>
                </a:lnTo>
                <a:lnTo>
                  <a:pt x="31737" y="0"/>
                </a:lnTo>
                <a:lnTo>
                  <a:pt x="44088" y="2497"/>
                </a:lnTo>
                <a:lnTo>
                  <a:pt x="54186" y="9305"/>
                </a:lnTo>
                <a:lnTo>
                  <a:pt x="60999" y="19395"/>
                </a:lnTo>
                <a:lnTo>
                  <a:pt x="63500" y="31737"/>
                </a:lnTo>
                <a:lnTo>
                  <a:pt x="60999" y="44086"/>
                </a:lnTo>
                <a:lnTo>
                  <a:pt x="54186" y="54179"/>
                </a:lnTo>
                <a:lnTo>
                  <a:pt x="44088" y="60989"/>
                </a:lnTo>
                <a:lnTo>
                  <a:pt x="31737" y="63487"/>
                </a:lnTo>
                <a:close/>
              </a:path>
            </a:pathLst>
          </a:custGeom>
          <a:ln w="12700">
            <a:solidFill>
              <a:srgbClr val="7AA34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9" name="object 34"/>
          <p:cNvSpPr/>
          <p:nvPr/>
        </p:nvSpPr>
        <p:spPr>
          <a:xfrm>
            <a:off x="612651" y="1967607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37" y="63487"/>
                </a:moveTo>
                <a:lnTo>
                  <a:pt x="19395" y="60989"/>
                </a:lnTo>
                <a:lnTo>
                  <a:pt x="9305" y="54179"/>
                </a:lnTo>
                <a:lnTo>
                  <a:pt x="2497" y="44086"/>
                </a:lnTo>
                <a:lnTo>
                  <a:pt x="0" y="31737"/>
                </a:lnTo>
                <a:lnTo>
                  <a:pt x="2497" y="19395"/>
                </a:lnTo>
                <a:lnTo>
                  <a:pt x="9305" y="9305"/>
                </a:lnTo>
                <a:lnTo>
                  <a:pt x="19395" y="2497"/>
                </a:lnTo>
                <a:lnTo>
                  <a:pt x="31737" y="0"/>
                </a:lnTo>
                <a:lnTo>
                  <a:pt x="44088" y="2497"/>
                </a:lnTo>
                <a:lnTo>
                  <a:pt x="54186" y="9305"/>
                </a:lnTo>
                <a:lnTo>
                  <a:pt x="60999" y="19395"/>
                </a:lnTo>
                <a:lnTo>
                  <a:pt x="63500" y="31737"/>
                </a:lnTo>
                <a:lnTo>
                  <a:pt x="60999" y="44086"/>
                </a:lnTo>
                <a:lnTo>
                  <a:pt x="54186" y="54179"/>
                </a:lnTo>
                <a:lnTo>
                  <a:pt x="44088" y="60989"/>
                </a:lnTo>
                <a:lnTo>
                  <a:pt x="31737" y="63487"/>
                </a:lnTo>
                <a:close/>
              </a:path>
            </a:pathLst>
          </a:custGeom>
          <a:ln w="12700">
            <a:solidFill>
              <a:srgbClr val="7AA34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0" name="object 35"/>
          <p:cNvSpPr/>
          <p:nvPr/>
        </p:nvSpPr>
        <p:spPr>
          <a:xfrm>
            <a:off x="636506" y="1501634"/>
            <a:ext cx="3567935" cy="1165545"/>
          </a:xfrm>
          <a:custGeom>
            <a:avLst/>
            <a:gdLst>
              <a:gd name="connsiteX0" fmla="*/ 37731 w 3624745"/>
              <a:gd name="connsiteY0" fmla="*/ 0 h 1311071"/>
              <a:gd name="connsiteX1" fmla="*/ 3624745 w 3624745"/>
              <a:gd name="connsiteY1" fmla="*/ 0 h 1311071"/>
              <a:gd name="connsiteX2" fmla="*/ 3624745 w 3624745"/>
              <a:gd name="connsiteY2" fmla="*/ 1311071 h 1311071"/>
              <a:gd name="connsiteX3" fmla="*/ 0 w 3624745"/>
              <a:gd name="connsiteY3" fmla="*/ 1311071 h 1311071"/>
              <a:gd name="connsiteX4" fmla="*/ 3226 w 3624745"/>
              <a:gd name="connsiteY4" fmla="*/ 583953 h 131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4745" h="1311071">
                <a:moveTo>
                  <a:pt x="37731" y="0"/>
                </a:moveTo>
                <a:lnTo>
                  <a:pt x="3624745" y="0"/>
                </a:lnTo>
                <a:lnTo>
                  <a:pt x="3624745" y="1311071"/>
                </a:lnTo>
                <a:lnTo>
                  <a:pt x="0" y="1311071"/>
                </a:lnTo>
                <a:cubicBezTo>
                  <a:pt x="0" y="1077031"/>
                  <a:pt x="3226" y="817993"/>
                  <a:pt x="3226" y="583953"/>
                </a:cubicBezTo>
              </a:path>
            </a:pathLst>
          </a:custGeom>
          <a:ln w="12700">
            <a:solidFill>
              <a:srgbClr val="7AA34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61" name="Picture 1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1" y="1590343"/>
            <a:ext cx="314325" cy="314325"/>
          </a:xfrm>
          <a:prstGeom prst="rect">
            <a:avLst/>
          </a:prstGeom>
        </p:spPr>
      </p:pic>
      <p:sp>
        <p:nvSpPr>
          <p:cNvPr id="162" name="object 18"/>
          <p:cNvSpPr txBox="1"/>
          <p:nvPr/>
        </p:nvSpPr>
        <p:spPr>
          <a:xfrm>
            <a:off x="889693" y="4315019"/>
            <a:ext cx="3118610" cy="108683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ts val="1400"/>
              </a:lnSpc>
              <a:spcBef>
                <a:spcPts val="75"/>
              </a:spcBef>
            </a:pPr>
            <a:r>
              <a:rPr sz="1500" b="1" spc="-15" dirty="0">
                <a:solidFill>
                  <a:srgbClr val="107D85"/>
                </a:solidFill>
                <a:latin typeface="Arial"/>
                <a:cs typeface="Arial"/>
              </a:rPr>
              <a:t>GNSO</a:t>
            </a:r>
            <a:endParaRPr sz="1500" dirty="0">
              <a:latin typeface="Arial"/>
              <a:cs typeface="Arial"/>
            </a:endParaRPr>
          </a:p>
          <a:p>
            <a:pPr marL="9525" marR="3810">
              <a:lnSpc>
                <a:spcPts val="1400"/>
              </a:lnSpc>
              <a:spcBef>
                <a:spcPts val="15"/>
              </a:spcBef>
            </a:pPr>
            <a:r>
              <a:rPr lang="en-GB" sz="1200" spc="-8" dirty="0">
                <a:solidFill>
                  <a:schemeClr val="accent2"/>
                </a:solidFill>
                <a:latin typeface="Arial"/>
                <a:cs typeface="Arial"/>
              </a:rPr>
              <a:t>The GNSO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Council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is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composed of </a:t>
            </a:r>
            <a:r>
              <a:rPr sz="1200" spc="-19" dirty="0">
                <a:solidFill>
                  <a:schemeClr val="accent2"/>
                </a:solidFill>
                <a:latin typeface="Arial"/>
                <a:cs typeface="Arial"/>
              </a:rPr>
              <a:t>21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members </a:t>
            </a:r>
            <a:r>
              <a:rPr sz="1200" dirty="0">
                <a:solidFill>
                  <a:schemeClr val="accent2"/>
                </a:solidFill>
                <a:latin typeface="Arial"/>
                <a:cs typeface="Arial"/>
              </a:rPr>
              <a:t>—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divided</a:t>
            </a:r>
            <a:r>
              <a:rPr lang="en-US" sz="1200" spc="-8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into </a:t>
            </a:r>
            <a:r>
              <a:rPr sz="1200" dirty="0">
                <a:solidFill>
                  <a:schemeClr val="accent2"/>
                </a:solidFill>
                <a:latin typeface="Arial"/>
                <a:cs typeface="Arial"/>
              </a:rPr>
              <a:t>2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houses </a:t>
            </a:r>
            <a:r>
              <a:rPr sz="1200" spc="-15" dirty="0">
                <a:solidFill>
                  <a:schemeClr val="accent2"/>
                </a:solidFill>
                <a:latin typeface="Arial"/>
                <a:cs typeface="Arial"/>
              </a:rPr>
              <a:t>(contracted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and non-contracted</a:t>
            </a:r>
            <a:r>
              <a:rPr lang="en-US" sz="1200" spc="-8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parties) </a:t>
            </a:r>
            <a:r>
              <a:rPr sz="1200" dirty="0">
                <a:solidFill>
                  <a:schemeClr val="accent2"/>
                </a:solidFill>
                <a:latin typeface="Arial"/>
                <a:cs typeface="Arial"/>
              </a:rPr>
              <a:t>—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who work on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generic top-level domain</a:t>
            </a:r>
            <a:r>
              <a:rPr lang="en-US" sz="1200" spc="-8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name </a:t>
            </a:r>
            <a:r>
              <a:rPr sz="1200" spc="-38" dirty="0">
                <a:solidFill>
                  <a:schemeClr val="accent2"/>
                </a:solidFill>
                <a:latin typeface="Arial"/>
                <a:cs typeface="Arial"/>
              </a:rPr>
              <a:t>(gTLD)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policies </a:t>
            </a:r>
            <a:r>
              <a:rPr sz="1200" spc="-26" dirty="0">
                <a:solidFill>
                  <a:schemeClr val="accent2"/>
                </a:solidFill>
                <a:latin typeface="Arial"/>
                <a:cs typeface="Arial"/>
              </a:rPr>
              <a:t>(e.g.,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.com, new</a:t>
            </a:r>
            <a:r>
              <a:rPr sz="1200" spc="94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34" dirty="0">
                <a:solidFill>
                  <a:schemeClr val="accent2"/>
                </a:solidFill>
                <a:latin typeface="Arial"/>
                <a:cs typeface="Arial"/>
              </a:rPr>
              <a:t>gTLDs).</a:t>
            </a:r>
            <a:endParaRPr sz="1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64" name="object 19"/>
          <p:cNvSpPr/>
          <p:nvPr/>
        </p:nvSpPr>
        <p:spPr>
          <a:xfrm>
            <a:off x="618287" y="4145716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63487"/>
                </a:moveTo>
                <a:lnTo>
                  <a:pt x="19400" y="60989"/>
                </a:lnTo>
                <a:lnTo>
                  <a:pt x="9307" y="54179"/>
                </a:lnTo>
                <a:lnTo>
                  <a:pt x="2498" y="44086"/>
                </a:lnTo>
                <a:lnTo>
                  <a:pt x="0" y="31737"/>
                </a:lnTo>
                <a:lnTo>
                  <a:pt x="2498" y="19395"/>
                </a:lnTo>
                <a:lnTo>
                  <a:pt x="9307" y="9305"/>
                </a:lnTo>
                <a:lnTo>
                  <a:pt x="19400" y="2497"/>
                </a:lnTo>
                <a:lnTo>
                  <a:pt x="31750" y="0"/>
                </a:lnTo>
                <a:lnTo>
                  <a:pt x="44099" y="2497"/>
                </a:lnTo>
                <a:lnTo>
                  <a:pt x="54192" y="9305"/>
                </a:lnTo>
                <a:lnTo>
                  <a:pt x="61001" y="19395"/>
                </a:lnTo>
                <a:lnTo>
                  <a:pt x="63500" y="31737"/>
                </a:lnTo>
                <a:lnTo>
                  <a:pt x="61001" y="44086"/>
                </a:lnTo>
                <a:lnTo>
                  <a:pt x="54192" y="54179"/>
                </a:lnTo>
                <a:lnTo>
                  <a:pt x="44099" y="60989"/>
                </a:lnTo>
                <a:lnTo>
                  <a:pt x="31750" y="63487"/>
                </a:lnTo>
                <a:close/>
              </a:path>
            </a:pathLst>
          </a:custGeom>
          <a:ln w="12700">
            <a:solidFill>
              <a:srgbClr val="107D8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6" name="object 20"/>
          <p:cNvSpPr/>
          <p:nvPr/>
        </p:nvSpPr>
        <p:spPr>
          <a:xfrm>
            <a:off x="611068" y="4578960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63487"/>
                </a:moveTo>
                <a:lnTo>
                  <a:pt x="19400" y="60989"/>
                </a:lnTo>
                <a:lnTo>
                  <a:pt x="9307" y="54179"/>
                </a:lnTo>
                <a:lnTo>
                  <a:pt x="2498" y="44086"/>
                </a:lnTo>
                <a:lnTo>
                  <a:pt x="0" y="31737"/>
                </a:lnTo>
                <a:lnTo>
                  <a:pt x="2498" y="19395"/>
                </a:lnTo>
                <a:lnTo>
                  <a:pt x="9307" y="9305"/>
                </a:lnTo>
                <a:lnTo>
                  <a:pt x="19400" y="2497"/>
                </a:lnTo>
                <a:lnTo>
                  <a:pt x="31750" y="0"/>
                </a:lnTo>
                <a:lnTo>
                  <a:pt x="44099" y="2497"/>
                </a:lnTo>
                <a:lnTo>
                  <a:pt x="54192" y="9305"/>
                </a:lnTo>
                <a:lnTo>
                  <a:pt x="61001" y="19395"/>
                </a:lnTo>
                <a:lnTo>
                  <a:pt x="63500" y="31737"/>
                </a:lnTo>
                <a:lnTo>
                  <a:pt x="61001" y="44086"/>
                </a:lnTo>
                <a:lnTo>
                  <a:pt x="54192" y="54179"/>
                </a:lnTo>
                <a:lnTo>
                  <a:pt x="44099" y="60989"/>
                </a:lnTo>
                <a:lnTo>
                  <a:pt x="31750" y="63487"/>
                </a:lnTo>
                <a:close/>
              </a:path>
            </a:pathLst>
          </a:custGeom>
          <a:ln w="12700">
            <a:solidFill>
              <a:srgbClr val="107D8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7" name="object 21"/>
          <p:cNvSpPr/>
          <p:nvPr/>
        </p:nvSpPr>
        <p:spPr>
          <a:xfrm>
            <a:off x="634912" y="4169524"/>
            <a:ext cx="3569961" cy="1361943"/>
          </a:xfrm>
          <a:custGeom>
            <a:avLst/>
            <a:gdLst>
              <a:gd name="connsiteX0" fmla="*/ 45300 w 4352886"/>
              <a:gd name="connsiteY0" fmla="*/ 0 h 1361871"/>
              <a:gd name="connsiteX1" fmla="*/ 4352886 w 4352886"/>
              <a:gd name="connsiteY1" fmla="*/ 0 h 1361871"/>
              <a:gd name="connsiteX2" fmla="*/ 4352886 w 4352886"/>
              <a:gd name="connsiteY2" fmla="*/ 1361871 h 1361871"/>
              <a:gd name="connsiteX3" fmla="*/ 0 w 4352886"/>
              <a:gd name="connsiteY3" fmla="*/ 1361871 h 1361871"/>
              <a:gd name="connsiteX4" fmla="*/ 0 w 4352886"/>
              <a:gd name="connsiteY4" fmla="*/ 453385 h 136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886" h="1361871">
                <a:moveTo>
                  <a:pt x="45300" y="0"/>
                </a:moveTo>
                <a:lnTo>
                  <a:pt x="4352886" y="0"/>
                </a:lnTo>
                <a:lnTo>
                  <a:pt x="4352886" y="1361871"/>
                </a:lnTo>
                <a:lnTo>
                  <a:pt x="0" y="1361871"/>
                </a:lnTo>
                <a:lnTo>
                  <a:pt x="0" y="453385"/>
                </a:lnTo>
              </a:path>
            </a:pathLst>
          </a:custGeom>
          <a:ln w="12700">
            <a:solidFill>
              <a:srgbClr val="107D8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68" name="Picture 1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82" y="4229520"/>
            <a:ext cx="314325" cy="314325"/>
          </a:xfrm>
          <a:prstGeom prst="rect">
            <a:avLst/>
          </a:prstGeom>
        </p:spPr>
      </p:pic>
      <p:sp>
        <p:nvSpPr>
          <p:cNvPr id="169" name="object 44"/>
          <p:cNvSpPr txBox="1"/>
          <p:nvPr/>
        </p:nvSpPr>
        <p:spPr>
          <a:xfrm>
            <a:off x="5921084" y="2327854"/>
            <a:ext cx="2253016" cy="960359"/>
          </a:xfrm>
          <a:prstGeom prst="rect">
            <a:avLst/>
          </a:prstGeom>
        </p:spPr>
        <p:txBody>
          <a:bodyPr vert="horz" wrap="square" lIns="0" tIns="36671" rIns="0" bIns="0" rtlCol="0">
            <a:spAutoFit/>
          </a:bodyPr>
          <a:lstStyle/>
          <a:p>
            <a:pPr marL="9525" marR="174784">
              <a:spcBef>
                <a:spcPts val="206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Three </a:t>
            </a:r>
            <a:r>
              <a:rPr sz="1200" b="1" spc="-4" dirty="0">
                <a:solidFill>
                  <a:srgbClr val="FFFFFF"/>
                </a:solidFill>
                <a:latin typeface="Arial"/>
                <a:cs typeface="Arial"/>
              </a:rPr>
              <a:t>SOs in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200" b="1" spc="-4" dirty="0">
                <a:solidFill>
                  <a:srgbClr val="FFFFFF"/>
                </a:solidFill>
                <a:latin typeface="Arial"/>
                <a:cs typeface="Arial"/>
              </a:rPr>
              <a:t>ICANN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community are</a:t>
            </a:r>
            <a:r>
              <a:rPr sz="1200" b="1" spc="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responsible</a:t>
            </a:r>
            <a:r>
              <a:rPr lang="en-GB" sz="1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1200" b="1" spc="-4" dirty="0">
                <a:solidFill>
                  <a:srgbClr val="FFFFFF"/>
                </a:solidFill>
                <a:cs typeface="Arial"/>
              </a:rPr>
              <a:t>for developing policy </a:t>
            </a:r>
            <a:r>
              <a:rPr lang="en-GB" sz="1200" b="1" dirty="0">
                <a:solidFill>
                  <a:srgbClr val="FFFFFF"/>
                </a:solidFill>
                <a:cs typeface="Arial"/>
              </a:rPr>
              <a:t>recommendations </a:t>
            </a:r>
            <a:r>
              <a:rPr lang="en-GB" sz="1200" b="1" spc="-4" dirty="0">
                <a:solidFill>
                  <a:srgbClr val="FFFFFF"/>
                </a:solidFill>
                <a:cs typeface="Arial"/>
              </a:rPr>
              <a:t>in </a:t>
            </a:r>
            <a:r>
              <a:rPr lang="en-GB" sz="1200" b="1" dirty="0">
                <a:solidFill>
                  <a:srgbClr val="FFFFFF"/>
                </a:solidFill>
                <a:cs typeface="Arial"/>
              </a:rPr>
              <a:t>the areas </a:t>
            </a:r>
            <a:r>
              <a:rPr lang="en-GB" sz="1200" b="1" spc="-4" dirty="0">
                <a:solidFill>
                  <a:srgbClr val="FFFFFF"/>
                </a:solidFill>
                <a:cs typeface="Arial"/>
              </a:rPr>
              <a:t>they</a:t>
            </a:r>
            <a:r>
              <a:rPr lang="en-GB" sz="1200" b="1" spc="8" dirty="0">
                <a:solidFill>
                  <a:srgbClr val="FFFFFF"/>
                </a:solidFill>
                <a:cs typeface="Arial"/>
              </a:rPr>
              <a:t> </a:t>
            </a:r>
            <a:r>
              <a:rPr lang="en-GB" sz="1200" b="1" dirty="0">
                <a:solidFill>
                  <a:srgbClr val="FFFFFF"/>
                </a:solidFill>
                <a:cs typeface="Arial"/>
              </a:rPr>
              <a:t>represent.</a:t>
            </a:r>
            <a:endParaRPr lang="en-GB" sz="1200" dirty="0">
              <a:cs typeface="Arial"/>
            </a:endParaRPr>
          </a:p>
        </p:txBody>
      </p:sp>
      <p:sp>
        <p:nvSpPr>
          <p:cNvPr id="170" name="object 64"/>
          <p:cNvSpPr/>
          <p:nvPr/>
        </p:nvSpPr>
        <p:spPr>
          <a:xfrm>
            <a:off x="4204906" y="3385746"/>
            <a:ext cx="1323854" cy="522104"/>
          </a:xfrm>
          <a:custGeom>
            <a:avLst/>
            <a:gdLst/>
            <a:ahLst/>
            <a:cxnLst/>
            <a:rect l="l" t="t" r="r" b="b"/>
            <a:pathLst>
              <a:path w="413385" h="1006475">
                <a:moveTo>
                  <a:pt x="0" y="0"/>
                </a:moveTo>
                <a:lnTo>
                  <a:pt x="229590" y="0"/>
                </a:lnTo>
                <a:lnTo>
                  <a:pt x="229590" y="1006055"/>
                </a:lnTo>
                <a:lnTo>
                  <a:pt x="412826" y="1006055"/>
                </a:lnTo>
              </a:path>
            </a:pathLst>
          </a:custGeom>
          <a:ln w="12700">
            <a:solidFill>
              <a:srgbClr val="21A18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849227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object 19"/>
          <p:cNvSpPr/>
          <p:nvPr/>
        </p:nvSpPr>
        <p:spPr>
          <a:xfrm>
            <a:off x="4176378" y="4826414"/>
            <a:ext cx="4449991" cy="1009610"/>
          </a:xfrm>
          <a:custGeom>
            <a:avLst/>
            <a:gdLst/>
            <a:ahLst/>
            <a:cxnLst/>
            <a:rect l="l" t="t" r="r" b="b"/>
            <a:pathLst>
              <a:path w="3171825" h="1360170">
                <a:moveTo>
                  <a:pt x="24688" y="0"/>
                </a:moveTo>
                <a:lnTo>
                  <a:pt x="3171317" y="0"/>
                </a:lnTo>
                <a:lnTo>
                  <a:pt x="3171317" y="1359750"/>
                </a:lnTo>
                <a:lnTo>
                  <a:pt x="0" y="1359750"/>
                </a:lnTo>
                <a:lnTo>
                  <a:pt x="0" y="580758"/>
                </a:lnTo>
              </a:path>
            </a:pathLst>
          </a:custGeom>
          <a:ln w="12699">
            <a:solidFill>
              <a:srgbClr val="739CB8"/>
            </a:solidFill>
          </a:ln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120" name="Rectangle 119"/>
          <p:cNvSpPr/>
          <p:nvPr/>
        </p:nvSpPr>
        <p:spPr>
          <a:xfrm>
            <a:off x="4141368" y="5205190"/>
            <a:ext cx="82511" cy="80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9" name="object 32"/>
          <p:cNvSpPr/>
          <p:nvPr/>
        </p:nvSpPr>
        <p:spPr>
          <a:xfrm>
            <a:off x="4158811" y="1138373"/>
            <a:ext cx="4467557" cy="1316374"/>
          </a:xfrm>
          <a:custGeom>
            <a:avLst/>
            <a:gdLst/>
            <a:ahLst/>
            <a:cxnLst/>
            <a:rect l="l" t="t" r="r" b="b"/>
            <a:pathLst>
              <a:path w="4693920" h="1791970">
                <a:moveTo>
                  <a:pt x="38087" y="0"/>
                </a:moveTo>
                <a:lnTo>
                  <a:pt x="4693678" y="0"/>
                </a:lnTo>
                <a:lnTo>
                  <a:pt x="4693678" y="1787321"/>
                </a:lnTo>
                <a:lnTo>
                  <a:pt x="0" y="1791385"/>
                </a:lnTo>
                <a:lnTo>
                  <a:pt x="0" y="609396"/>
                </a:lnTo>
              </a:path>
            </a:pathLst>
          </a:custGeom>
          <a:ln w="12700">
            <a:solidFill>
              <a:srgbClr val="064F7D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9" name="Rectangle 118"/>
          <p:cNvSpPr/>
          <p:nvPr/>
        </p:nvSpPr>
        <p:spPr>
          <a:xfrm>
            <a:off x="4123925" y="1502911"/>
            <a:ext cx="82511" cy="897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2" name="object 19"/>
          <p:cNvSpPr/>
          <p:nvPr/>
        </p:nvSpPr>
        <p:spPr>
          <a:xfrm>
            <a:off x="4156329" y="2581011"/>
            <a:ext cx="4470039" cy="1007950"/>
          </a:xfrm>
          <a:custGeom>
            <a:avLst/>
            <a:gdLst/>
            <a:ahLst/>
            <a:cxnLst/>
            <a:rect l="l" t="t" r="r" b="b"/>
            <a:pathLst>
              <a:path w="3375025" h="1360170">
                <a:moveTo>
                  <a:pt x="26276" y="0"/>
                </a:moveTo>
                <a:lnTo>
                  <a:pt x="3374517" y="0"/>
                </a:lnTo>
                <a:lnTo>
                  <a:pt x="3374517" y="1359750"/>
                </a:lnTo>
                <a:lnTo>
                  <a:pt x="0" y="1359750"/>
                </a:lnTo>
                <a:lnTo>
                  <a:pt x="0" y="618858"/>
                </a:lnTo>
              </a:path>
            </a:pathLst>
          </a:custGeom>
          <a:ln w="12700">
            <a:solidFill>
              <a:srgbClr val="0A78BC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8" name="Rectangle 117"/>
          <p:cNvSpPr/>
          <p:nvPr/>
        </p:nvSpPr>
        <p:spPr>
          <a:xfrm>
            <a:off x="4121609" y="2955878"/>
            <a:ext cx="82511" cy="897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0" name="object 19"/>
          <p:cNvSpPr/>
          <p:nvPr/>
        </p:nvSpPr>
        <p:spPr>
          <a:xfrm>
            <a:off x="4148558" y="3698685"/>
            <a:ext cx="4474636" cy="1010248"/>
          </a:xfrm>
          <a:custGeom>
            <a:avLst/>
            <a:gdLst>
              <a:gd name="connsiteX0" fmla="*/ 29820 w 3378061"/>
              <a:gd name="connsiteY0" fmla="*/ 0 h 1359750"/>
              <a:gd name="connsiteX1" fmla="*/ 3378061 w 3378061"/>
              <a:gd name="connsiteY1" fmla="*/ 0 h 1359750"/>
              <a:gd name="connsiteX2" fmla="*/ 3378061 w 3378061"/>
              <a:gd name="connsiteY2" fmla="*/ 1359750 h 1359750"/>
              <a:gd name="connsiteX3" fmla="*/ 3544 w 3378061"/>
              <a:gd name="connsiteY3" fmla="*/ 1359750 h 1359750"/>
              <a:gd name="connsiteX4" fmla="*/ 0 w 3378061"/>
              <a:gd name="connsiteY4" fmla="*/ 539311 h 135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8061" h="1359750">
                <a:moveTo>
                  <a:pt x="29820" y="0"/>
                </a:moveTo>
                <a:lnTo>
                  <a:pt x="3378061" y="0"/>
                </a:lnTo>
                <a:lnTo>
                  <a:pt x="3378061" y="1359750"/>
                </a:lnTo>
                <a:lnTo>
                  <a:pt x="3544" y="1359750"/>
                </a:lnTo>
                <a:cubicBezTo>
                  <a:pt x="3544" y="1112786"/>
                  <a:pt x="0" y="786275"/>
                  <a:pt x="0" y="539311"/>
                </a:cubicBezTo>
              </a:path>
            </a:pathLst>
          </a:cu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Advisory Committees (ACs)</a:t>
            </a:r>
          </a:p>
        </p:txBody>
      </p:sp>
      <p:sp>
        <p:nvSpPr>
          <p:cNvPr id="74" name="object 67"/>
          <p:cNvSpPr/>
          <p:nvPr/>
        </p:nvSpPr>
        <p:spPr>
          <a:xfrm>
            <a:off x="3502145" y="4334825"/>
            <a:ext cx="663120" cy="728536"/>
          </a:xfrm>
          <a:custGeom>
            <a:avLst/>
            <a:gdLst>
              <a:gd name="connsiteX0" fmla="*/ 226617 w 226617"/>
              <a:gd name="connsiteY0" fmla="*/ 1008099 h 1008099"/>
              <a:gd name="connsiteX1" fmla="*/ 65925 w 226617"/>
              <a:gd name="connsiteY1" fmla="*/ 1008100 h 1008099"/>
              <a:gd name="connsiteX2" fmla="*/ 65925 w 226617"/>
              <a:gd name="connsiteY2" fmla="*/ 0 h 1008099"/>
              <a:gd name="connsiteX3" fmla="*/ 0 w 226617"/>
              <a:gd name="connsiteY3" fmla="*/ 0 h 1008099"/>
              <a:gd name="connsiteX0" fmla="*/ 164869 w 164869"/>
              <a:gd name="connsiteY0" fmla="*/ 1008099 h 1008100"/>
              <a:gd name="connsiteX1" fmla="*/ 65925 w 164869"/>
              <a:gd name="connsiteY1" fmla="*/ 1008100 h 1008100"/>
              <a:gd name="connsiteX2" fmla="*/ 65925 w 164869"/>
              <a:gd name="connsiteY2" fmla="*/ 0 h 1008100"/>
              <a:gd name="connsiteX3" fmla="*/ 0 w 164869"/>
              <a:gd name="connsiteY3" fmla="*/ 0 h 10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69" h="1008100">
                <a:moveTo>
                  <a:pt x="164869" y="1008099"/>
                </a:moveTo>
                <a:lnTo>
                  <a:pt x="65925" y="1008100"/>
                </a:lnTo>
                <a:lnTo>
                  <a:pt x="65925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749DB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6" name="object 29"/>
          <p:cNvSpPr txBox="1"/>
          <p:nvPr/>
        </p:nvSpPr>
        <p:spPr>
          <a:xfrm>
            <a:off x="4413623" y="1256284"/>
            <a:ext cx="3974795" cy="108683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ts val="1400"/>
              </a:lnSpc>
              <a:spcBef>
                <a:spcPts val="75"/>
              </a:spcBef>
            </a:pPr>
            <a:r>
              <a:rPr sz="1500" b="1" spc="-23" dirty="0">
                <a:solidFill>
                  <a:srgbClr val="064F7D"/>
                </a:solidFill>
                <a:latin typeface="Arial"/>
                <a:cs typeface="Arial"/>
              </a:rPr>
              <a:t>ALAC</a:t>
            </a:r>
            <a:endParaRPr sz="1500" dirty="0">
              <a:latin typeface="Arial"/>
              <a:cs typeface="Arial"/>
            </a:endParaRPr>
          </a:p>
          <a:p>
            <a:pPr marL="9525" marR="3810">
              <a:lnSpc>
                <a:spcPts val="1400"/>
              </a:lnSpc>
              <a:spcBef>
                <a:spcPts val="15"/>
              </a:spcBef>
            </a:pPr>
            <a:r>
              <a:rPr lang="en-GB" sz="1200" spc="-15" dirty="0">
                <a:solidFill>
                  <a:schemeClr val="accent2"/>
                </a:solidFill>
                <a:latin typeface="Arial"/>
                <a:cs typeface="Arial"/>
              </a:rPr>
              <a:t>The ALAC v</a:t>
            </a:r>
            <a:r>
              <a:rPr sz="1200" spc="-15" dirty="0">
                <a:solidFill>
                  <a:schemeClr val="accent2"/>
                </a:solidFill>
                <a:latin typeface="Arial"/>
                <a:cs typeface="Arial"/>
              </a:rPr>
              <a:t>oices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the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interests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of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the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individual Internet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user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and</a:t>
            </a:r>
            <a:r>
              <a:rPr lang="en-US" sz="1200" spc="-11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is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composed of </a:t>
            </a:r>
            <a:r>
              <a:rPr sz="1200" spc="-30" dirty="0">
                <a:solidFill>
                  <a:schemeClr val="accent2"/>
                </a:solidFill>
                <a:latin typeface="Arial"/>
                <a:cs typeface="Arial"/>
              </a:rPr>
              <a:t>15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members- </a:t>
            </a:r>
            <a:r>
              <a:rPr sz="1200" dirty="0">
                <a:solidFill>
                  <a:schemeClr val="accent2"/>
                </a:solidFill>
                <a:latin typeface="Arial"/>
                <a:cs typeface="Arial"/>
              </a:rPr>
              <a:t>2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from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each of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the five</a:t>
            </a:r>
            <a:r>
              <a:rPr lang="en-US" sz="1200" spc="-4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Regional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At-Large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Organizations </a:t>
            </a:r>
            <a:r>
              <a:rPr sz="1200" spc="-15" dirty="0">
                <a:solidFill>
                  <a:schemeClr val="accent2"/>
                </a:solidFill>
                <a:latin typeface="Arial"/>
                <a:cs typeface="Arial"/>
              </a:rPr>
              <a:t>(RALOs)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and </a:t>
            </a:r>
            <a:r>
              <a:rPr sz="1200" dirty="0">
                <a:solidFill>
                  <a:schemeClr val="accent2"/>
                </a:solidFill>
                <a:latin typeface="Arial"/>
                <a:cs typeface="Arial"/>
              </a:rPr>
              <a:t>5</a:t>
            </a:r>
            <a:r>
              <a:rPr lang="en-US" sz="1200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appointed </a:t>
            </a:r>
            <a:r>
              <a:rPr sz="1200" spc="-15" dirty="0">
                <a:solidFill>
                  <a:schemeClr val="accent2"/>
                </a:solidFill>
                <a:latin typeface="Arial"/>
                <a:cs typeface="Arial"/>
              </a:rPr>
              <a:t>by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the ICANN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Nominating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Committee. It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is</a:t>
            </a:r>
            <a:r>
              <a:rPr lang="en-US" sz="1200" spc="-4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supported </a:t>
            </a:r>
            <a:r>
              <a:rPr sz="1200" spc="-15" dirty="0">
                <a:solidFill>
                  <a:schemeClr val="accent2"/>
                </a:solidFill>
                <a:latin typeface="Arial"/>
                <a:cs typeface="Arial"/>
              </a:rPr>
              <a:t>by over </a:t>
            </a:r>
            <a:r>
              <a:rPr sz="1200" dirty="0">
                <a:solidFill>
                  <a:schemeClr val="accent2"/>
                </a:solidFill>
                <a:latin typeface="Arial"/>
                <a:cs typeface="Arial"/>
              </a:rPr>
              <a:t>200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At-Large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Structures </a:t>
            </a:r>
            <a:r>
              <a:rPr sz="1200" spc="-19" dirty="0">
                <a:solidFill>
                  <a:schemeClr val="accent2"/>
                </a:solidFill>
                <a:latin typeface="Arial"/>
                <a:cs typeface="Arial"/>
              </a:rPr>
              <a:t>(ALSes)</a:t>
            </a:r>
            <a:r>
              <a:rPr lang="en-US" sz="1200" spc="-19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and</a:t>
            </a:r>
            <a:r>
              <a:rPr sz="1200" spc="-56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volunteers.</a:t>
            </a:r>
            <a:endParaRPr sz="1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97" name="object 30"/>
          <p:cNvSpPr/>
          <p:nvPr/>
        </p:nvSpPr>
        <p:spPr>
          <a:xfrm>
            <a:off x="4139761" y="1114560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63487"/>
                </a:moveTo>
                <a:lnTo>
                  <a:pt x="19405" y="60989"/>
                </a:lnTo>
                <a:lnTo>
                  <a:pt x="9312" y="54181"/>
                </a:lnTo>
                <a:lnTo>
                  <a:pt x="2499" y="44092"/>
                </a:lnTo>
                <a:lnTo>
                  <a:pt x="0" y="31750"/>
                </a:lnTo>
                <a:lnTo>
                  <a:pt x="2499" y="19400"/>
                </a:lnTo>
                <a:lnTo>
                  <a:pt x="9312" y="9307"/>
                </a:lnTo>
                <a:lnTo>
                  <a:pt x="19405" y="2498"/>
                </a:lnTo>
                <a:lnTo>
                  <a:pt x="31750" y="0"/>
                </a:lnTo>
                <a:lnTo>
                  <a:pt x="44099" y="2498"/>
                </a:lnTo>
                <a:lnTo>
                  <a:pt x="54192" y="9307"/>
                </a:lnTo>
                <a:lnTo>
                  <a:pt x="61001" y="19400"/>
                </a:lnTo>
                <a:lnTo>
                  <a:pt x="63500" y="31750"/>
                </a:lnTo>
                <a:lnTo>
                  <a:pt x="61001" y="44092"/>
                </a:lnTo>
                <a:lnTo>
                  <a:pt x="54192" y="54181"/>
                </a:lnTo>
                <a:lnTo>
                  <a:pt x="44099" y="60989"/>
                </a:lnTo>
                <a:lnTo>
                  <a:pt x="31750" y="63487"/>
                </a:lnTo>
                <a:close/>
              </a:path>
            </a:pathLst>
          </a:custGeom>
          <a:ln w="12700">
            <a:solidFill>
              <a:srgbClr val="064F7D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8" name="object 31"/>
          <p:cNvSpPr/>
          <p:nvPr/>
        </p:nvSpPr>
        <p:spPr>
          <a:xfrm>
            <a:off x="4134998" y="1547808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63487"/>
                </a:moveTo>
                <a:lnTo>
                  <a:pt x="19405" y="60989"/>
                </a:lnTo>
                <a:lnTo>
                  <a:pt x="9312" y="54179"/>
                </a:lnTo>
                <a:lnTo>
                  <a:pt x="2499" y="44086"/>
                </a:lnTo>
                <a:lnTo>
                  <a:pt x="0" y="31737"/>
                </a:lnTo>
                <a:lnTo>
                  <a:pt x="2499" y="19395"/>
                </a:lnTo>
                <a:lnTo>
                  <a:pt x="9312" y="9305"/>
                </a:lnTo>
                <a:lnTo>
                  <a:pt x="19405" y="2497"/>
                </a:lnTo>
                <a:lnTo>
                  <a:pt x="31750" y="0"/>
                </a:lnTo>
                <a:lnTo>
                  <a:pt x="44099" y="2497"/>
                </a:lnTo>
                <a:lnTo>
                  <a:pt x="54192" y="9305"/>
                </a:lnTo>
                <a:lnTo>
                  <a:pt x="61001" y="19395"/>
                </a:lnTo>
                <a:lnTo>
                  <a:pt x="63500" y="31737"/>
                </a:lnTo>
                <a:lnTo>
                  <a:pt x="61001" y="44086"/>
                </a:lnTo>
                <a:lnTo>
                  <a:pt x="54192" y="54179"/>
                </a:lnTo>
                <a:lnTo>
                  <a:pt x="44099" y="60989"/>
                </a:lnTo>
                <a:lnTo>
                  <a:pt x="31750" y="63487"/>
                </a:lnTo>
                <a:close/>
              </a:path>
            </a:pathLst>
          </a:custGeom>
          <a:ln w="12700">
            <a:solidFill>
              <a:srgbClr val="064F7D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648" y="1201565"/>
            <a:ext cx="314325" cy="314325"/>
          </a:xfrm>
          <a:prstGeom prst="rect">
            <a:avLst/>
          </a:prstGeom>
        </p:spPr>
      </p:pic>
      <p:sp>
        <p:nvSpPr>
          <p:cNvPr id="101" name="object 18"/>
          <p:cNvSpPr txBox="1"/>
          <p:nvPr/>
        </p:nvSpPr>
        <p:spPr>
          <a:xfrm>
            <a:off x="4180798" y="2710368"/>
            <a:ext cx="4324190" cy="72776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32886">
              <a:lnSpc>
                <a:spcPts val="1400"/>
              </a:lnSpc>
              <a:spcBef>
                <a:spcPts val="75"/>
              </a:spcBef>
            </a:pPr>
            <a:r>
              <a:rPr sz="1500" b="1" spc="-41" dirty="0">
                <a:solidFill>
                  <a:srgbClr val="0A78BC"/>
                </a:solidFill>
                <a:latin typeface="Arial"/>
                <a:cs typeface="Arial"/>
              </a:rPr>
              <a:t>GAC</a:t>
            </a:r>
            <a:endParaRPr sz="1500" dirty="0">
              <a:latin typeface="Arial"/>
              <a:cs typeface="Arial"/>
            </a:endParaRPr>
          </a:p>
          <a:p>
            <a:pPr marL="232886" marR="278606">
              <a:lnSpc>
                <a:spcPts val="1400"/>
              </a:lnSpc>
              <a:spcBef>
                <a:spcPts val="15"/>
              </a:spcBef>
            </a:pPr>
            <a:r>
              <a:rPr lang="en-US" sz="1200" spc="-11" dirty="0">
                <a:solidFill>
                  <a:schemeClr val="accent2"/>
                </a:solidFill>
                <a:cs typeface="Arial"/>
              </a:rPr>
              <a:t>The GAC provides advice on public policy issues, particularly on interactions with policies and national laws or international agreements.</a:t>
            </a:r>
            <a:endParaRPr sz="1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03" name="object 44"/>
          <p:cNvSpPr/>
          <p:nvPr/>
        </p:nvSpPr>
        <p:spPr>
          <a:xfrm>
            <a:off x="4133350" y="2998047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19400" y="2497"/>
                </a:lnTo>
                <a:lnTo>
                  <a:pt x="9307" y="9305"/>
                </a:lnTo>
                <a:lnTo>
                  <a:pt x="2498" y="19395"/>
                </a:lnTo>
                <a:lnTo>
                  <a:pt x="0" y="31737"/>
                </a:lnTo>
                <a:lnTo>
                  <a:pt x="2498" y="44086"/>
                </a:lnTo>
                <a:lnTo>
                  <a:pt x="9307" y="54179"/>
                </a:lnTo>
                <a:lnTo>
                  <a:pt x="19400" y="60989"/>
                </a:lnTo>
                <a:lnTo>
                  <a:pt x="31750" y="63487"/>
                </a:lnTo>
                <a:lnTo>
                  <a:pt x="44099" y="60989"/>
                </a:lnTo>
                <a:lnTo>
                  <a:pt x="54192" y="54179"/>
                </a:lnTo>
                <a:lnTo>
                  <a:pt x="61001" y="44086"/>
                </a:lnTo>
                <a:lnTo>
                  <a:pt x="63500" y="31737"/>
                </a:lnTo>
                <a:lnTo>
                  <a:pt x="61001" y="19395"/>
                </a:lnTo>
                <a:lnTo>
                  <a:pt x="54192" y="9305"/>
                </a:lnTo>
                <a:lnTo>
                  <a:pt x="44099" y="2497"/>
                </a:lnTo>
                <a:lnTo>
                  <a:pt x="31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4" name="object 45"/>
          <p:cNvSpPr/>
          <p:nvPr/>
        </p:nvSpPr>
        <p:spPr>
          <a:xfrm>
            <a:off x="4133350" y="2998047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63487"/>
                </a:moveTo>
                <a:lnTo>
                  <a:pt x="19400" y="60989"/>
                </a:lnTo>
                <a:lnTo>
                  <a:pt x="9307" y="54179"/>
                </a:lnTo>
                <a:lnTo>
                  <a:pt x="2498" y="44086"/>
                </a:lnTo>
                <a:lnTo>
                  <a:pt x="0" y="31737"/>
                </a:lnTo>
                <a:lnTo>
                  <a:pt x="2498" y="19395"/>
                </a:lnTo>
                <a:lnTo>
                  <a:pt x="9307" y="9305"/>
                </a:lnTo>
                <a:lnTo>
                  <a:pt x="19400" y="2497"/>
                </a:lnTo>
                <a:lnTo>
                  <a:pt x="31750" y="0"/>
                </a:lnTo>
                <a:lnTo>
                  <a:pt x="44099" y="2497"/>
                </a:lnTo>
                <a:lnTo>
                  <a:pt x="54192" y="9305"/>
                </a:lnTo>
                <a:lnTo>
                  <a:pt x="61001" y="19395"/>
                </a:lnTo>
                <a:lnTo>
                  <a:pt x="63500" y="31737"/>
                </a:lnTo>
                <a:lnTo>
                  <a:pt x="61001" y="44086"/>
                </a:lnTo>
                <a:lnTo>
                  <a:pt x="54192" y="54179"/>
                </a:lnTo>
                <a:lnTo>
                  <a:pt x="44099" y="60989"/>
                </a:lnTo>
                <a:lnTo>
                  <a:pt x="31750" y="63487"/>
                </a:lnTo>
                <a:close/>
              </a:path>
            </a:pathLst>
          </a:custGeom>
          <a:ln w="12700">
            <a:solidFill>
              <a:srgbClr val="0A78BC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6" name="object 47"/>
          <p:cNvSpPr/>
          <p:nvPr/>
        </p:nvSpPr>
        <p:spPr>
          <a:xfrm>
            <a:off x="4141287" y="2557198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63487"/>
                </a:moveTo>
                <a:lnTo>
                  <a:pt x="19400" y="60989"/>
                </a:lnTo>
                <a:lnTo>
                  <a:pt x="9307" y="54181"/>
                </a:lnTo>
                <a:lnTo>
                  <a:pt x="2498" y="44092"/>
                </a:lnTo>
                <a:lnTo>
                  <a:pt x="0" y="31750"/>
                </a:lnTo>
                <a:lnTo>
                  <a:pt x="2498" y="19400"/>
                </a:lnTo>
                <a:lnTo>
                  <a:pt x="9307" y="9307"/>
                </a:lnTo>
                <a:lnTo>
                  <a:pt x="19400" y="2498"/>
                </a:lnTo>
                <a:lnTo>
                  <a:pt x="31750" y="0"/>
                </a:lnTo>
                <a:lnTo>
                  <a:pt x="44099" y="2498"/>
                </a:lnTo>
                <a:lnTo>
                  <a:pt x="54192" y="9307"/>
                </a:lnTo>
                <a:lnTo>
                  <a:pt x="61001" y="19400"/>
                </a:lnTo>
                <a:lnTo>
                  <a:pt x="63500" y="31750"/>
                </a:lnTo>
                <a:lnTo>
                  <a:pt x="61001" y="44092"/>
                </a:lnTo>
                <a:lnTo>
                  <a:pt x="54192" y="54181"/>
                </a:lnTo>
                <a:lnTo>
                  <a:pt x="44099" y="60989"/>
                </a:lnTo>
                <a:lnTo>
                  <a:pt x="31750" y="63487"/>
                </a:lnTo>
                <a:close/>
              </a:path>
            </a:pathLst>
          </a:custGeom>
          <a:ln w="12700">
            <a:solidFill>
              <a:srgbClr val="0A78BC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8" name="object 18"/>
          <p:cNvSpPr txBox="1"/>
          <p:nvPr/>
        </p:nvSpPr>
        <p:spPr>
          <a:xfrm>
            <a:off x="4154390" y="3822148"/>
            <a:ext cx="3968249" cy="758060"/>
          </a:xfrm>
          <a:prstGeom prst="rect">
            <a:avLst/>
          </a:prstGeom>
          <a:ln w="12700">
            <a:noFill/>
          </a:ln>
        </p:spPr>
        <p:txBody>
          <a:bodyPr vert="horz" wrap="square" lIns="0" tIns="39529" rIns="0" bIns="0" rtlCol="0">
            <a:spAutoFit/>
          </a:bodyPr>
          <a:lstStyle/>
          <a:p>
            <a:pPr marL="252413">
              <a:lnSpc>
                <a:spcPts val="1400"/>
              </a:lnSpc>
              <a:spcBef>
                <a:spcPts val="311"/>
              </a:spcBef>
            </a:pPr>
            <a:r>
              <a:rPr lang="en-US" sz="1600" b="1" spc="-65" dirty="0">
                <a:solidFill>
                  <a:srgbClr val="5FA8DD"/>
                </a:solidFill>
                <a:cs typeface="Arial"/>
              </a:rPr>
              <a:t>RSSAC</a:t>
            </a:r>
            <a:endParaRPr sz="15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252413" marR="130493">
              <a:lnSpc>
                <a:spcPts val="1400"/>
              </a:lnSpc>
              <a:spcBef>
                <a:spcPts val="15"/>
              </a:spcBef>
            </a:pPr>
            <a:r>
              <a:rPr lang="en-US" sz="1200" spc="-11" dirty="0">
                <a:solidFill>
                  <a:schemeClr val="accent2"/>
                </a:solidFill>
                <a:cs typeface="Arial"/>
              </a:rPr>
              <a:t>The RSSAC advises the ICANN community and Board on the operation, administration, security, and integrity of the Internet's Root Server System.</a:t>
            </a:r>
            <a:endParaRPr sz="1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11" name="object 30"/>
          <p:cNvSpPr/>
          <p:nvPr/>
        </p:nvSpPr>
        <p:spPr>
          <a:xfrm>
            <a:off x="4136691" y="3674873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63487"/>
                </a:moveTo>
                <a:lnTo>
                  <a:pt x="19400" y="60989"/>
                </a:lnTo>
                <a:lnTo>
                  <a:pt x="9307" y="54181"/>
                </a:lnTo>
                <a:lnTo>
                  <a:pt x="2498" y="44092"/>
                </a:lnTo>
                <a:lnTo>
                  <a:pt x="0" y="31750"/>
                </a:lnTo>
                <a:lnTo>
                  <a:pt x="2498" y="19400"/>
                </a:lnTo>
                <a:lnTo>
                  <a:pt x="9307" y="9307"/>
                </a:lnTo>
                <a:lnTo>
                  <a:pt x="19400" y="2498"/>
                </a:lnTo>
                <a:lnTo>
                  <a:pt x="31750" y="0"/>
                </a:lnTo>
                <a:lnTo>
                  <a:pt x="44099" y="2498"/>
                </a:lnTo>
                <a:lnTo>
                  <a:pt x="54192" y="9307"/>
                </a:lnTo>
                <a:lnTo>
                  <a:pt x="61001" y="19400"/>
                </a:lnTo>
                <a:lnTo>
                  <a:pt x="63500" y="31750"/>
                </a:lnTo>
                <a:lnTo>
                  <a:pt x="61001" y="44092"/>
                </a:lnTo>
                <a:lnTo>
                  <a:pt x="54192" y="54181"/>
                </a:lnTo>
                <a:lnTo>
                  <a:pt x="44099" y="60989"/>
                </a:lnTo>
                <a:lnTo>
                  <a:pt x="31750" y="63487"/>
                </a:lnTo>
                <a:close/>
              </a:path>
            </a:pathLst>
          </a:cu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4">
            <a:alphaModFix amt="7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213"/>
                    </a14:imgEffect>
                    <a14:imgEffect>
                      <a14:saturation sat="2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28" y="3761335"/>
            <a:ext cx="314325" cy="314325"/>
          </a:xfrm>
          <a:prstGeom prst="rect">
            <a:avLst/>
          </a:prstGeom>
        </p:spPr>
      </p:pic>
      <p:sp>
        <p:nvSpPr>
          <p:cNvPr id="113" name="object 18"/>
          <p:cNvSpPr txBox="1"/>
          <p:nvPr/>
        </p:nvSpPr>
        <p:spPr>
          <a:xfrm>
            <a:off x="4184171" y="4948479"/>
            <a:ext cx="4320816" cy="758060"/>
          </a:xfrm>
          <a:prstGeom prst="rect">
            <a:avLst/>
          </a:prstGeom>
          <a:ln w="12700">
            <a:noFill/>
          </a:ln>
        </p:spPr>
        <p:txBody>
          <a:bodyPr vert="horz" wrap="square" lIns="0" tIns="39529" rIns="0" bIns="0" rtlCol="0">
            <a:spAutoFit/>
          </a:bodyPr>
          <a:lstStyle/>
          <a:p>
            <a:pPr marL="252413">
              <a:lnSpc>
                <a:spcPts val="1400"/>
              </a:lnSpc>
              <a:spcBef>
                <a:spcPts val="311"/>
              </a:spcBef>
            </a:pPr>
            <a:r>
              <a:rPr sz="1500" b="1" spc="-34" dirty="0">
                <a:solidFill>
                  <a:srgbClr val="739CB8"/>
                </a:solidFill>
                <a:latin typeface="Arial"/>
                <a:cs typeface="Arial"/>
              </a:rPr>
              <a:t>SSAC</a:t>
            </a:r>
            <a:endParaRPr sz="1500" dirty="0">
              <a:latin typeface="Arial"/>
              <a:cs typeface="Arial"/>
            </a:endParaRPr>
          </a:p>
          <a:p>
            <a:pPr marL="252413" marR="304800">
              <a:lnSpc>
                <a:spcPts val="1400"/>
              </a:lnSpc>
              <a:spcBef>
                <a:spcPts val="15"/>
              </a:spcBef>
            </a:pPr>
            <a:r>
              <a:rPr lang="en-US" sz="1200" spc="-8" dirty="0">
                <a:solidFill>
                  <a:schemeClr val="accent2"/>
                </a:solidFill>
                <a:cs typeface="Arial"/>
              </a:rPr>
              <a:t>The SSAC advises on matters related to the security and integrity of the Internet's naming and address allocation systems.</a:t>
            </a:r>
            <a:endParaRPr sz="1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15" name="object 35"/>
          <p:cNvSpPr/>
          <p:nvPr/>
        </p:nvSpPr>
        <p:spPr>
          <a:xfrm>
            <a:off x="4165471" y="4802601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63487"/>
                </a:moveTo>
                <a:lnTo>
                  <a:pt x="19400" y="60989"/>
                </a:lnTo>
                <a:lnTo>
                  <a:pt x="9307" y="54181"/>
                </a:lnTo>
                <a:lnTo>
                  <a:pt x="2498" y="44092"/>
                </a:lnTo>
                <a:lnTo>
                  <a:pt x="0" y="31750"/>
                </a:lnTo>
                <a:lnTo>
                  <a:pt x="2498" y="19400"/>
                </a:lnTo>
                <a:lnTo>
                  <a:pt x="9307" y="9307"/>
                </a:lnTo>
                <a:lnTo>
                  <a:pt x="19400" y="2498"/>
                </a:lnTo>
                <a:lnTo>
                  <a:pt x="31750" y="0"/>
                </a:lnTo>
                <a:lnTo>
                  <a:pt x="44099" y="2498"/>
                </a:lnTo>
                <a:lnTo>
                  <a:pt x="54192" y="9307"/>
                </a:lnTo>
                <a:lnTo>
                  <a:pt x="61001" y="19400"/>
                </a:lnTo>
                <a:lnTo>
                  <a:pt x="63500" y="31750"/>
                </a:lnTo>
                <a:lnTo>
                  <a:pt x="61001" y="44092"/>
                </a:lnTo>
                <a:lnTo>
                  <a:pt x="54192" y="54181"/>
                </a:lnTo>
                <a:lnTo>
                  <a:pt x="44099" y="60989"/>
                </a:lnTo>
                <a:lnTo>
                  <a:pt x="31750" y="6348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739CB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6" name="object 33"/>
          <p:cNvSpPr/>
          <p:nvPr/>
        </p:nvSpPr>
        <p:spPr>
          <a:xfrm>
            <a:off x="4158811" y="5243449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63487"/>
                </a:moveTo>
                <a:lnTo>
                  <a:pt x="19400" y="60989"/>
                </a:lnTo>
                <a:lnTo>
                  <a:pt x="9307" y="54179"/>
                </a:lnTo>
                <a:lnTo>
                  <a:pt x="2498" y="44086"/>
                </a:lnTo>
                <a:lnTo>
                  <a:pt x="0" y="31737"/>
                </a:lnTo>
                <a:lnTo>
                  <a:pt x="2498" y="19395"/>
                </a:lnTo>
                <a:lnTo>
                  <a:pt x="9307" y="9305"/>
                </a:lnTo>
                <a:lnTo>
                  <a:pt x="19400" y="2497"/>
                </a:lnTo>
                <a:lnTo>
                  <a:pt x="31750" y="0"/>
                </a:lnTo>
                <a:lnTo>
                  <a:pt x="44099" y="2497"/>
                </a:lnTo>
                <a:lnTo>
                  <a:pt x="54192" y="9305"/>
                </a:lnTo>
                <a:lnTo>
                  <a:pt x="61001" y="19395"/>
                </a:lnTo>
                <a:lnTo>
                  <a:pt x="63500" y="31737"/>
                </a:lnTo>
                <a:lnTo>
                  <a:pt x="61001" y="44086"/>
                </a:lnTo>
                <a:lnTo>
                  <a:pt x="54192" y="54179"/>
                </a:lnTo>
                <a:lnTo>
                  <a:pt x="44099" y="60989"/>
                </a:lnTo>
                <a:lnTo>
                  <a:pt x="31750" y="6348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739CB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461" y="4895575"/>
            <a:ext cx="314325" cy="314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41" y="1656413"/>
            <a:ext cx="2913843" cy="4057621"/>
          </a:xfrm>
          <a:prstGeom prst="rect">
            <a:avLst/>
          </a:prstGeom>
        </p:spPr>
      </p:pic>
      <p:sp>
        <p:nvSpPr>
          <p:cNvPr id="42" name="object 35"/>
          <p:cNvSpPr txBox="1"/>
          <p:nvPr/>
        </p:nvSpPr>
        <p:spPr>
          <a:xfrm>
            <a:off x="736762" y="3114538"/>
            <a:ext cx="1727115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dirty="0">
                <a:solidFill>
                  <a:srgbClr val="F0F0F0"/>
                </a:solidFill>
                <a:latin typeface="Arial"/>
                <a:cs typeface="Arial"/>
              </a:rPr>
              <a:t>At-Large</a:t>
            </a:r>
            <a:r>
              <a:rPr sz="1200" spc="-26" dirty="0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0F0F0"/>
                </a:solidFill>
                <a:latin typeface="Arial"/>
                <a:cs typeface="Arial"/>
              </a:rPr>
              <a:t>Advisory</a:t>
            </a:r>
            <a:r>
              <a:rPr lang="en-GB" sz="1200" dirty="0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lang="en-US" sz="1200" spc="-4" dirty="0">
                <a:solidFill>
                  <a:srgbClr val="F0F0F0"/>
                </a:solidFill>
                <a:cs typeface="Arial"/>
              </a:rPr>
              <a:t>Committee (ALAC)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4" name="object 37"/>
          <p:cNvSpPr txBox="1"/>
          <p:nvPr/>
        </p:nvSpPr>
        <p:spPr>
          <a:xfrm>
            <a:off x="736763" y="3505689"/>
            <a:ext cx="2263358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spc="-4" dirty="0">
                <a:solidFill>
                  <a:srgbClr val="F0F0F0"/>
                </a:solidFill>
                <a:latin typeface="Arial"/>
                <a:cs typeface="Arial"/>
              </a:rPr>
              <a:t>Government</a:t>
            </a:r>
            <a:r>
              <a:rPr lang="en-US" sz="1200" spc="-11" dirty="0">
                <a:solidFill>
                  <a:srgbClr val="F0F0F0"/>
                </a:solidFill>
                <a:latin typeface="Arial"/>
                <a:cs typeface="Arial"/>
              </a:rPr>
              <a:t>al </a:t>
            </a:r>
            <a:r>
              <a:rPr sz="1200" dirty="0">
                <a:solidFill>
                  <a:srgbClr val="F0F0F0"/>
                </a:solidFill>
                <a:latin typeface="Arial"/>
                <a:cs typeface="Arial"/>
              </a:rPr>
              <a:t>Advisory</a:t>
            </a:r>
            <a:r>
              <a:rPr lang="en-GB" sz="1200" dirty="0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lang="en-GB" sz="1200" spc="-4" dirty="0">
                <a:solidFill>
                  <a:srgbClr val="F0F0F0"/>
                </a:solidFill>
                <a:cs typeface="Arial"/>
              </a:rPr>
              <a:t>Committee</a:t>
            </a:r>
            <a:r>
              <a:rPr lang="en-GB" sz="1200" spc="-11" dirty="0">
                <a:solidFill>
                  <a:srgbClr val="F0F0F0"/>
                </a:solidFill>
                <a:cs typeface="Arial"/>
              </a:rPr>
              <a:t> </a:t>
            </a:r>
            <a:r>
              <a:rPr lang="en-GB" sz="1200" spc="-15" dirty="0">
                <a:solidFill>
                  <a:srgbClr val="F0F0F0"/>
                </a:solidFill>
                <a:cs typeface="Arial"/>
              </a:rPr>
              <a:t>(GAC)</a:t>
            </a:r>
            <a:endParaRPr lang="en-GB" sz="1200" dirty="0">
              <a:cs typeface="Arial"/>
            </a:endParaRPr>
          </a:p>
        </p:txBody>
      </p:sp>
      <p:sp>
        <p:nvSpPr>
          <p:cNvPr id="47" name="object 40"/>
          <p:cNvSpPr txBox="1"/>
          <p:nvPr/>
        </p:nvSpPr>
        <p:spPr>
          <a:xfrm>
            <a:off x="736763" y="3894509"/>
            <a:ext cx="2110829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spc="-4" dirty="0">
                <a:solidFill>
                  <a:srgbClr val="F0F0F0"/>
                </a:solidFill>
                <a:latin typeface="Arial"/>
                <a:cs typeface="Arial"/>
              </a:rPr>
              <a:t>Root </a:t>
            </a:r>
            <a:r>
              <a:rPr sz="1200" dirty="0">
                <a:solidFill>
                  <a:srgbClr val="F0F0F0"/>
                </a:solidFill>
                <a:latin typeface="Arial"/>
                <a:cs typeface="Arial"/>
              </a:rPr>
              <a:t>Server</a:t>
            </a:r>
            <a:r>
              <a:rPr sz="1200" spc="-19" dirty="0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F0F0F0"/>
                </a:solidFill>
                <a:latin typeface="Arial"/>
                <a:cs typeface="Arial"/>
              </a:rPr>
              <a:t>System</a:t>
            </a:r>
            <a:r>
              <a:rPr lang="en-GB" sz="1200" spc="-4" dirty="0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lang="en-GB" sz="1200" dirty="0">
                <a:solidFill>
                  <a:srgbClr val="F0F0F0"/>
                </a:solidFill>
                <a:cs typeface="Arial"/>
              </a:rPr>
              <a:t>Advisory </a:t>
            </a:r>
            <a:r>
              <a:rPr lang="en-GB" sz="1200" spc="-4" dirty="0">
                <a:solidFill>
                  <a:srgbClr val="F0F0F0"/>
                </a:solidFill>
                <a:cs typeface="Arial"/>
              </a:rPr>
              <a:t>Committee</a:t>
            </a:r>
            <a:r>
              <a:rPr lang="en-GB" sz="1200" spc="4" dirty="0">
                <a:solidFill>
                  <a:srgbClr val="F0F0F0"/>
                </a:solidFill>
                <a:cs typeface="Arial"/>
              </a:rPr>
              <a:t> </a:t>
            </a:r>
            <a:r>
              <a:rPr lang="en-GB" sz="1200" spc="-8" dirty="0">
                <a:solidFill>
                  <a:srgbClr val="F0F0F0"/>
                </a:solidFill>
                <a:cs typeface="Arial"/>
              </a:rPr>
              <a:t>(RSSAC)</a:t>
            </a:r>
            <a:endParaRPr lang="en-GB" sz="1200" dirty="0">
              <a:cs typeface="Arial"/>
            </a:endParaRPr>
          </a:p>
        </p:txBody>
      </p:sp>
      <p:sp>
        <p:nvSpPr>
          <p:cNvPr id="49" name="object 42"/>
          <p:cNvSpPr txBox="1"/>
          <p:nvPr/>
        </p:nvSpPr>
        <p:spPr>
          <a:xfrm>
            <a:off x="736763" y="4284147"/>
            <a:ext cx="1864550" cy="574196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9525" marR="3810">
              <a:spcBef>
                <a:spcPts val="158"/>
              </a:spcBef>
            </a:pPr>
            <a:r>
              <a:rPr lang="en-US" sz="1200" dirty="0">
                <a:solidFill>
                  <a:srgbClr val="F0F0F0"/>
                </a:solidFill>
                <a:latin typeface="Arial"/>
                <a:cs typeface="Arial"/>
              </a:rPr>
              <a:t>Security and </a:t>
            </a:r>
            <a:r>
              <a:rPr sz="1200" dirty="0">
                <a:solidFill>
                  <a:srgbClr val="F0F0F0"/>
                </a:solidFill>
                <a:latin typeface="Arial"/>
                <a:cs typeface="Arial"/>
              </a:rPr>
              <a:t>Stability Advisory</a:t>
            </a:r>
            <a:r>
              <a:rPr lang="en-US" sz="1200" dirty="0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F0F0F0"/>
                </a:solidFill>
                <a:latin typeface="Arial"/>
                <a:cs typeface="Arial"/>
              </a:rPr>
              <a:t>Committee</a:t>
            </a:r>
            <a:r>
              <a:rPr sz="1200" spc="-11" dirty="0">
                <a:solidFill>
                  <a:srgbClr val="F0F0F0"/>
                </a:solidFill>
                <a:latin typeface="Arial"/>
                <a:cs typeface="Arial"/>
              </a:rPr>
              <a:t> (SSAC)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3" name="object 46"/>
          <p:cNvSpPr txBox="1"/>
          <p:nvPr/>
        </p:nvSpPr>
        <p:spPr>
          <a:xfrm>
            <a:off x="746940" y="1844500"/>
            <a:ext cx="1854372" cy="486993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>
              <a:lnSpc>
                <a:spcPts val="1800"/>
              </a:lnSpc>
              <a:spcBef>
                <a:spcPts val="98"/>
              </a:spcBef>
            </a:pPr>
            <a:r>
              <a:rPr sz="1600" b="1" spc="8" dirty="0">
                <a:solidFill>
                  <a:srgbClr val="B5DAF1"/>
                </a:solidFill>
                <a:latin typeface="Arial"/>
                <a:cs typeface="Arial"/>
              </a:rPr>
              <a:t>Advisory</a:t>
            </a:r>
            <a:r>
              <a:rPr lang="en-GB" sz="1600" b="1" spc="8" dirty="0">
                <a:solidFill>
                  <a:srgbClr val="B5DAF1"/>
                </a:solidFill>
                <a:cs typeface="Arial"/>
              </a:rPr>
              <a:t> </a:t>
            </a:r>
          </a:p>
          <a:p>
            <a:pPr>
              <a:lnSpc>
                <a:spcPts val="1800"/>
              </a:lnSpc>
              <a:spcBef>
                <a:spcPts val="98"/>
              </a:spcBef>
            </a:pPr>
            <a:r>
              <a:rPr lang="en-GB" sz="1600" b="1" spc="8" dirty="0">
                <a:solidFill>
                  <a:srgbClr val="B5DAF1"/>
                </a:solidFill>
                <a:cs typeface="Arial"/>
              </a:rPr>
              <a:t>Committees</a:t>
            </a:r>
            <a:r>
              <a:rPr lang="en-GB" sz="1600" b="1" spc="-30" dirty="0">
                <a:solidFill>
                  <a:srgbClr val="B5DAF1"/>
                </a:solidFill>
                <a:cs typeface="Arial"/>
              </a:rPr>
              <a:t> </a:t>
            </a:r>
            <a:r>
              <a:rPr lang="en-GB" sz="1600" b="1" spc="-11" dirty="0">
                <a:solidFill>
                  <a:srgbClr val="B5DAF1"/>
                </a:solidFill>
                <a:cs typeface="Arial"/>
              </a:rPr>
              <a:t>(ACs)</a:t>
            </a:r>
            <a:endParaRPr lang="en-GB" sz="1600" dirty="0">
              <a:cs typeface="Arial"/>
            </a:endParaRPr>
          </a:p>
        </p:txBody>
      </p:sp>
      <p:sp>
        <p:nvSpPr>
          <p:cNvPr id="55" name="object 48"/>
          <p:cNvSpPr txBox="1"/>
          <p:nvPr/>
        </p:nvSpPr>
        <p:spPr>
          <a:xfrm>
            <a:off x="738913" y="2362057"/>
            <a:ext cx="1982816" cy="56313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b="1" spc="-4" dirty="0">
                <a:solidFill>
                  <a:srgbClr val="FFFFFF"/>
                </a:solidFill>
                <a:latin typeface="Arial"/>
                <a:cs typeface="Arial"/>
              </a:rPr>
              <a:t>Four </a:t>
            </a:r>
            <a:r>
              <a:rPr sz="1200" b="1" spc="-8" dirty="0">
                <a:solidFill>
                  <a:srgbClr val="FFFFFF"/>
                </a:solidFill>
                <a:latin typeface="Arial"/>
                <a:cs typeface="Arial"/>
              </a:rPr>
              <a:t>ACs </a:t>
            </a:r>
            <a:r>
              <a:rPr sz="1200" b="1" spc="-4" dirty="0">
                <a:solidFill>
                  <a:srgbClr val="FFFFFF"/>
                </a:solidFill>
                <a:latin typeface="Arial"/>
                <a:cs typeface="Arial"/>
              </a:rPr>
              <a:t>give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advice</a:t>
            </a:r>
            <a:r>
              <a:rPr sz="1200" b="1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lang="en-GB" sz="1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b="1" spc="-4" dirty="0">
                <a:solidFill>
                  <a:srgbClr val="FFFFFF"/>
                </a:solidFill>
                <a:cs typeface="Arial"/>
              </a:rPr>
              <a:t>make </a:t>
            </a:r>
            <a:r>
              <a:rPr lang="en-US" sz="1200" b="1" dirty="0">
                <a:solidFill>
                  <a:srgbClr val="FFFFFF"/>
                </a:solidFill>
                <a:cs typeface="Arial"/>
              </a:rPr>
              <a:t>recommendations</a:t>
            </a:r>
            <a:r>
              <a:rPr lang="en-US" sz="1200" b="1" spc="19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sz="1200" b="1" spc="-4" dirty="0">
                <a:solidFill>
                  <a:srgbClr val="FFFFFF"/>
                </a:solidFill>
                <a:cs typeface="Arial"/>
              </a:rPr>
              <a:t>on ICANN</a:t>
            </a:r>
            <a:r>
              <a:rPr lang="en-US" sz="1200" b="1" spc="-19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sz="1200" b="1" dirty="0">
                <a:solidFill>
                  <a:srgbClr val="FFFFFF"/>
                </a:solidFill>
                <a:cs typeface="Arial"/>
              </a:rPr>
              <a:t>topics.</a:t>
            </a:r>
            <a:endParaRPr lang="en-US" sz="1200" dirty="0">
              <a:cs typeface="Arial"/>
            </a:endParaRPr>
          </a:p>
        </p:txBody>
      </p:sp>
      <p:sp>
        <p:nvSpPr>
          <p:cNvPr id="59" name="object 52"/>
          <p:cNvSpPr/>
          <p:nvPr/>
        </p:nvSpPr>
        <p:spPr>
          <a:xfrm>
            <a:off x="753000" y="3036592"/>
            <a:ext cx="2208065" cy="66861"/>
          </a:xfrm>
          <a:custGeom>
            <a:avLst/>
            <a:gdLst/>
            <a:ahLst/>
            <a:cxnLst/>
            <a:rect l="l" t="t" r="r" b="b"/>
            <a:pathLst>
              <a:path w="1414779">
                <a:moveTo>
                  <a:pt x="0" y="0"/>
                </a:moveTo>
                <a:lnTo>
                  <a:pt x="1414614" y="0"/>
                </a:lnTo>
              </a:path>
            </a:pathLst>
          </a:custGeom>
          <a:ln w="6350">
            <a:solidFill>
              <a:srgbClr val="D9ECED"/>
            </a:solidFill>
            <a:prstDash val="lgDash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val 4"/>
          <p:cNvSpPr/>
          <p:nvPr/>
        </p:nvSpPr>
        <p:spPr>
          <a:xfrm>
            <a:off x="3383537" y="4283559"/>
            <a:ext cx="118609" cy="118609"/>
          </a:xfrm>
          <a:prstGeom prst="ellipse">
            <a:avLst/>
          </a:prstGeom>
          <a:solidFill>
            <a:schemeClr val="bg1"/>
          </a:solidFill>
          <a:ln>
            <a:solidFill>
              <a:srgbClr val="749DB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" name="Oval 74"/>
          <p:cNvSpPr/>
          <p:nvPr/>
        </p:nvSpPr>
        <p:spPr>
          <a:xfrm>
            <a:off x="3311563" y="3859971"/>
            <a:ext cx="118609" cy="118609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object 63"/>
          <p:cNvSpPr/>
          <p:nvPr/>
        </p:nvSpPr>
        <p:spPr>
          <a:xfrm>
            <a:off x="3084587" y="1355725"/>
            <a:ext cx="915816" cy="1777708"/>
          </a:xfrm>
          <a:custGeom>
            <a:avLst/>
            <a:gdLst>
              <a:gd name="connsiteX0" fmla="*/ 807885 w 807885"/>
              <a:gd name="connsiteY0" fmla="*/ 0 h 2488514"/>
              <a:gd name="connsiteX1" fmla="*/ 302056 w 807885"/>
              <a:gd name="connsiteY1" fmla="*/ 798896 h 2488514"/>
              <a:gd name="connsiteX2" fmla="*/ 302056 w 807885"/>
              <a:gd name="connsiteY2" fmla="*/ 2488514 h 2488514"/>
              <a:gd name="connsiteX3" fmla="*/ 0 w 807885"/>
              <a:gd name="connsiteY3" fmla="*/ 2488514 h 2488514"/>
              <a:gd name="connsiteX0" fmla="*/ 586504 w 586504"/>
              <a:gd name="connsiteY0" fmla="*/ 0 h 1689618"/>
              <a:gd name="connsiteX1" fmla="*/ 302056 w 586504"/>
              <a:gd name="connsiteY1" fmla="*/ 0 h 1689618"/>
              <a:gd name="connsiteX2" fmla="*/ 302056 w 586504"/>
              <a:gd name="connsiteY2" fmla="*/ 1689618 h 1689618"/>
              <a:gd name="connsiteX3" fmla="*/ 0 w 586504"/>
              <a:gd name="connsiteY3" fmla="*/ 1689618 h 168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504" h="1689618">
                <a:moveTo>
                  <a:pt x="586504" y="0"/>
                </a:moveTo>
                <a:lnTo>
                  <a:pt x="302056" y="0"/>
                </a:lnTo>
                <a:lnTo>
                  <a:pt x="302056" y="1689618"/>
                </a:lnTo>
                <a:lnTo>
                  <a:pt x="0" y="1689618"/>
                </a:lnTo>
              </a:path>
            </a:pathLst>
          </a:custGeom>
          <a:ln w="12700">
            <a:solidFill>
              <a:srgbClr val="054F7E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5" name="object 63"/>
          <p:cNvSpPr/>
          <p:nvPr/>
        </p:nvSpPr>
        <p:spPr>
          <a:xfrm>
            <a:off x="3272954" y="2786906"/>
            <a:ext cx="937673" cy="736580"/>
          </a:xfrm>
          <a:custGeom>
            <a:avLst/>
            <a:gdLst>
              <a:gd name="connsiteX0" fmla="*/ 807885 w 807885"/>
              <a:gd name="connsiteY0" fmla="*/ 0 h 2488514"/>
              <a:gd name="connsiteX1" fmla="*/ 302056 w 807885"/>
              <a:gd name="connsiteY1" fmla="*/ 798896 h 2488514"/>
              <a:gd name="connsiteX2" fmla="*/ 302056 w 807885"/>
              <a:gd name="connsiteY2" fmla="*/ 2488514 h 2488514"/>
              <a:gd name="connsiteX3" fmla="*/ 0 w 807885"/>
              <a:gd name="connsiteY3" fmla="*/ 2488514 h 2488514"/>
              <a:gd name="connsiteX0" fmla="*/ 586504 w 586504"/>
              <a:gd name="connsiteY0" fmla="*/ 0 h 1689618"/>
              <a:gd name="connsiteX1" fmla="*/ 302056 w 586504"/>
              <a:gd name="connsiteY1" fmla="*/ 0 h 1689618"/>
              <a:gd name="connsiteX2" fmla="*/ 302056 w 586504"/>
              <a:gd name="connsiteY2" fmla="*/ 1689618 h 1689618"/>
              <a:gd name="connsiteX3" fmla="*/ 0 w 586504"/>
              <a:gd name="connsiteY3" fmla="*/ 1689618 h 168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504" h="1689618">
                <a:moveTo>
                  <a:pt x="586504" y="0"/>
                </a:moveTo>
                <a:lnTo>
                  <a:pt x="302056" y="0"/>
                </a:lnTo>
                <a:lnTo>
                  <a:pt x="302056" y="1689618"/>
                </a:lnTo>
                <a:lnTo>
                  <a:pt x="0" y="1689618"/>
                </a:lnTo>
              </a:path>
            </a:pathLst>
          </a:custGeom>
          <a:ln w="127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cxnSp>
        <p:nvCxnSpPr>
          <p:cNvPr id="122" name="Straight Connector 121"/>
          <p:cNvCxnSpPr/>
          <p:nvPr/>
        </p:nvCxnSpPr>
        <p:spPr>
          <a:xfrm>
            <a:off x="3436522" y="3919276"/>
            <a:ext cx="567056" cy="2397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7" name="Picture 10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648" y="2646516"/>
            <a:ext cx="309362" cy="309362"/>
          </a:xfrm>
          <a:prstGeom prst="rect">
            <a:avLst/>
          </a:prstGeom>
        </p:spPr>
      </p:pic>
      <p:sp>
        <p:nvSpPr>
          <p:cNvPr id="77" name="Oval 76"/>
          <p:cNvSpPr/>
          <p:nvPr/>
        </p:nvSpPr>
        <p:spPr>
          <a:xfrm>
            <a:off x="3132918" y="3075095"/>
            <a:ext cx="118609" cy="118609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Oval 75"/>
          <p:cNvSpPr/>
          <p:nvPr/>
        </p:nvSpPr>
        <p:spPr>
          <a:xfrm>
            <a:off x="3227809" y="3462416"/>
            <a:ext cx="118609" cy="118609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9" name="object 28"/>
          <p:cNvSpPr/>
          <p:nvPr/>
        </p:nvSpPr>
        <p:spPr>
          <a:xfrm>
            <a:off x="4128753" y="4105308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63487"/>
                </a:moveTo>
                <a:lnTo>
                  <a:pt x="19400" y="60989"/>
                </a:lnTo>
                <a:lnTo>
                  <a:pt x="9307" y="54179"/>
                </a:lnTo>
                <a:lnTo>
                  <a:pt x="2498" y="44086"/>
                </a:lnTo>
                <a:lnTo>
                  <a:pt x="0" y="31737"/>
                </a:lnTo>
                <a:lnTo>
                  <a:pt x="2498" y="19395"/>
                </a:lnTo>
                <a:lnTo>
                  <a:pt x="9307" y="9305"/>
                </a:lnTo>
                <a:lnTo>
                  <a:pt x="19400" y="2497"/>
                </a:lnTo>
                <a:lnTo>
                  <a:pt x="31750" y="0"/>
                </a:lnTo>
                <a:lnTo>
                  <a:pt x="44099" y="2497"/>
                </a:lnTo>
                <a:lnTo>
                  <a:pt x="54192" y="9305"/>
                </a:lnTo>
                <a:lnTo>
                  <a:pt x="61001" y="19395"/>
                </a:lnTo>
                <a:lnTo>
                  <a:pt x="63500" y="31737"/>
                </a:lnTo>
                <a:lnTo>
                  <a:pt x="61001" y="44086"/>
                </a:lnTo>
                <a:lnTo>
                  <a:pt x="54192" y="54179"/>
                </a:lnTo>
                <a:lnTo>
                  <a:pt x="44099" y="60989"/>
                </a:lnTo>
                <a:lnTo>
                  <a:pt x="31750" y="6348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098569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2" y="1540277"/>
            <a:ext cx="1961957" cy="387844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4" dirty="0"/>
              <a:t>Address </a:t>
            </a:r>
            <a:r>
              <a:rPr lang="en-US" dirty="0"/>
              <a:t>Supporting Organization</a:t>
            </a:r>
            <a:r>
              <a:rPr lang="en-US" spc="-71" dirty="0"/>
              <a:t> </a:t>
            </a:r>
            <a:r>
              <a:rPr lang="en-US" spc="-4" dirty="0"/>
              <a:t>(ASO)</a:t>
            </a:r>
            <a:endParaRPr lang="en-US" dirty="0"/>
          </a:p>
        </p:txBody>
      </p:sp>
      <p:sp>
        <p:nvSpPr>
          <p:cNvPr id="121" name="object 5"/>
          <p:cNvSpPr/>
          <p:nvPr/>
        </p:nvSpPr>
        <p:spPr>
          <a:xfrm>
            <a:off x="607354" y="3221860"/>
            <a:ext cx="518636" cy="518636"/>
          </a:xfrm>
          <a:custGeom>
            <a:avLst/>
            <a:gdLst/>
            <a:ahLst/>
            <a:cxnLst/>
            <a:rect l="l" t="t" r="r" b="b"/>
            <a:pathLst>
              <a:path w="691515" h="691514">
                <a:moveTo>
                  <a:pt x="344170" y="0"/>
                </a:moveTo>
                <a:lnTo>
                  <a:pt x="297655" y="3418"/>
                </a:lnTo>
                <a:lnTo>
                  <a:pt x="252972" y="12876"/>
                </a:lnTo>
                <a:lnTo>
                  <a:pt x="210544" y="27952"/>
                </a:lnTo>
                <a:lnTo>
                  <a:pt x="170793" y="48221"/>
                </a:lnTo>
                <a:lnTo>
                  <a:pt x="134143" y="73262"/>
                </a:lnTo>
                <a:lnTo>
                  <a:pt x="101018" y="102650"/>
                </a:lnTo>
                <a:lnTo>
                  <a:pt x="71842" y="135964"/>
                </a:lnTo>
                <a:lnTo>
                  <a:pt x="47037" y="172779"/>
                </a:lnTo>
                <a:lnTo>
                  <a:pt x="27026" y="212673"/>
                </a:lnTo>
                <a:lnTo>
                  <a:pt x="12234" y="255222"/>
                </a:lnTo>
                <a:lnTo>
                  <a:pt x="3084" y="300004"/>
                </a:lnTo>
                <a:lnTo>
                  <a:pt x="0" y="346595"/>
                </a:lnTo>
                <a:lnTo>
                  <a:pt x="3364" y="393145"/>
                </a:lnTo>
                <a:lnTo>
                  <a:pt x="12758" y="437849"/>
                </a:lnTo>
                <a:lnTo>
                  <a:pt x="27761" y="480288"/>
                </a:lnTo>
                <a:lnTo>
                  <a:pt x="47952" y="520041"/>
                </a:lnTo>
                <a:lnTo>
                  <a:pt x="72912" y="556689"/>
                </a:lnTo>
                <a:lnTo>
                  <a:pt x="102219" y="589813"/>
                </a:lnTo>
                <a:lnTo>
                  <a:pt x="135452" y="618992"/>
                </a:lnTo>
                <a:lnTo>
                  <a:pt x="172193" y="643807"/>
                </a:lnTo>
                <a:lnTo>
                  <a:pt x="212019" y="663838"/>
                </a:lnTo>
                <a:lnTo>
                  <a:pt x="254510" y="678666"/>
                </a:lnTo>
                <a:lnTo>
                  <a:pt x="299247" y="687870"/>
                </a:lnTo>
                <a:lnTo>
                  <a:pt x="345808" y="691032"/>
                </a:lnTo>
                <a:lnTo>
                  <a:pt x="392535" y="687842"/>
                </a:lnTo>
                <a:lnTo>
                  <a:pt x="437424" y="678556"/>
                </a:lnTo>
                <a:lnTo>
                  <a:pt x="480046" y="663603"/>
                </a:lnTo>
                <a:lnTo>
                  <a:pt x="519974" y="643412"/>
                </a:lnTo>
                <a:lnTo>
                  <a:pt x="556781" y="618411"/>
                </a:lnTo>
                <a:lnTo>
                  <a:pt x="590038" y="589027"/>
                </a:lnTo>
                <a:lnTo>
                  <a:pt x="619319" y="555690"/>
                </a:lnTo>
                <a:lnTo>
                  <a:pt x="644196" y="518827"/>
                </a:lnTo>
                <a:lnTo>
                  <a:pt x="664240" y="478868"/>
                </a:lnTo>
                <a:lnTo>
                  <a:pt x="679026" y="436240"/>
                </a:lnTo>
                <a:lnTo>
                  <a:pt x="688124" y="391371"/>
                </a:lnTo>
                <a:lnTo>
                  <a:pt x="691108" y="344690"/>
                </a:lnTo>
                <a:lnTo>
                  <a:pt x="687834" y="297977"/>
                </a:lnTo>
                <a:lnTo>
                  <a:pt x="678468" y="253124"/>
                </a:lnTo>
                <a:lnTo>
                  <a:pt x="663440" y="210553"/>
                </a:lnTo>
                <a:lnTo>
                  <a:pt x="643178" y="170688"/>
                </a:lnTo>
                <a:lnTo>
                  <a:pt x="618113" y="133952"/>
                </a:lnTo>
                <a:lnTo>
                  <a:pt x="588671" y="100769"/>
                </a:lnTo>
                <a:lnTo>
                  <a:pt x="555284" y="71563"/>
                </a:lnTo>
                <a:lnTo>
                  <a:pt x="518380" y="46757"/>
                </a:lnTo>
                <a:lnTo>
                  <a:pt x="478387" y="26774"/>
                </a:lnTo>
                <a:lnTo>
                  <a:pt x="435735" y="12038"/>
                </a:lnTo>
                <a:lnTo>
                  <a:pt x="390853" y="2972"/>
                </a:lnTo>
                <a:lnTo>
                  <a:pt x="344170" y="0"/>
                </a:lnTo>
                <a:close/>
              </a:path>
            </a:pathLst>
          </a:custGeom>
          <a:solidFill>
            <a:srgbClr val="EFEFF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2" name="object 32"/>
          <p:cNvSpPr txBox="1"/>
          <p:nvPr/>
        </p:nvSpPr>
        <p:spPr>
          <a:xfrm>
            <a:off x="3409215" y="1454633"/>
            <a:ext cx="2668608" cy="115095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ts val="1725"/>
              </a:lnSpc>
              <a:spcBef>
                <a:spcPts val="75"/>
              </a:spcBef>
              <a:tabLst>
                <a:tab pos="360998" algn="l"/>
              </a:tabLst>
            </a:pPr>
            <a:r>
              <a:rPr sz="1500" b="1" spc="-26" dirty="0">
                <a:solidFill>
                  <a:srgbClr val="7AA342"/>
                </a:solidFill>
                <a:latin typeface="Arial"/>
                <a:cs typeface="Arial"/>
              </a:rPr>
              <a:t>ASO</a:t>
            </a:r>
            <a:endParaRPr sz="1500" dirty="0">
              <a:latin typeface="Arial"/>
              <a:cs typeface="Arial"/>
            </a:endParaRPr>
          </a:p>
          <a:p>
            <a:pPr marR="3810"/>
            <a:r>
              <a:rPr lang="en-GB" sz="1200" spc="-15" dirty="0">
                <a:solidFill>
                  <a:schemeClr val="accent2"/>
                </a:solidFill>
                <a:latin typeface="Arial"/>
                <a:cs typeface="Arial"/>
              </a:rPr>
              <a:t>The ASO Address Council is c</a:t>
            </a:r>
            <a:r>
              <a:rPr sz="1200" spc="-15" dirty="0">
                <a:solidFill>
                  <a:schemeClr val="accent2"/>
                </a:solidFill>
                <a:latin typeface="Arial"/>
                <a:cs typeface="Arial"/>
              </a:rPr>
              <a:t>omposed of </a:t>
            </a:r>
            <a:r>
              <a:rPr sz="1200" spc="-34" dirty="0">
                <a:solidFill>
                  <a:schemeClr val="accent2"/>
                </a:solidFill>
                <a:latin typeface="Arial"/>
                <a:cs typeface="Arial"/>
              </a:rPr>
              <a:t>15 </a:t>
            </a:r>
            <a:r>
              <a:rPr sz="1200" spc="-23" dirty="0">
                <a:solidFill>
                  <a:schemeClr val="accent2"/>
                </a:solidFill>
                <a:latin typeface="Arial"/>
                <a:cs typeface="Arial"/>
              </a:rPr>
              <a:t>volunteers </a:t>
            </a:r>
            <a:r>
              <a:rPr sz="1200" dirty="0">
                <a:solidFill>
                  <a:schemeClr val="accent2"/>
                </a:solidFill>
                <a:latin typeface="Arial"/>
                <a:cs typeface="Arial"/>
              </a:rPr>
              <a:t>— 3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from</a:t>
            </a:r>
            <a:r>
              <a:rPr lang="en-US" sz="1200" spc="-11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chemeClr val="accent2"/>
                </a:solidFill>
                <a:latin typeface="Arial"/>
                <a:cs typeface="Arial"/>
              </a:rPr>
              <a:t>each of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the </a:t>
            </a:r>
            <a:r>
              <a:rPr sz="1200" spc="-19" dirty="0">
                <a:solidFill>
                  <a:schemeClr val="accent2"/>
                </a:solidFill>
                <a:latin typeface="Arial"/>
                <a:cs typeface="Arial"/>
              </a:rPr>
              <a:t>Regional Internet Registries</a:t>
            </a:r>
            <a:r>
              <a:rPr lang="en-US" sz="1200" spc="-19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9" dirty="0">
                <a:solidFill>
                  <a:schemeClr val="accent2"/>
                </a:solidFill>
                <a:latin typeface="Arial"/>
                <a:cs typeface="Arial"/>
              </a:rPr>
              <a:t>(RIRs)—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who work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on </a:t>
            </a:r>
            <a:r>
              <a:rPr sz="1200" spc="-15" dirty="0">
                <a:solidFill>
                  <a:schemeClr val="accent2"/>
                </a:solidFill>
                <a:latin typeface="Arial"/>
                <a:cs typeface="Arial"/>
              </a:rPr>
              <a:t>global </a:t>
            </a:r>
            <a:r>
              <a:rPr sz="1200" spc="-19" dirty="0">
                <a:solidFill>
                  <a:schemeClr val="accent2"/>
                </a:solidFill>
                <a:latin typeface="Arial"/>
                <a:cs typeface="Arial"/>
              </a:rPr>
              <a:t>Internet</a:t>
            </a:r>
            <a:r>
              <a:rPr lang="en-US" sz="1200" spc="-19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9" dirty="0">
                <a:solidFill>
                  <a:schemeClr val="accent2"/>
                </a:solidFill>
                <a:latin typeface="Arial"/>
                <a:cs typeface="Arial"/>
              </a:rPr>
              <a:t>Protocol </a:t>
            </a:r>
            <a:r>
              <a:rPr sz="1200" spc="-30" dirty="0">
                <a:solidFill>
                  <a:schemeClr val="accent2"/>
                </a:solidFill>
                <a:latin typeface="Arial"/>
                <a:cs typeface="Arial"/>
              </a:rPr>
              <a:t>(IP) </a:t>
            </a:r>
            <a:r>
              <a:rPr sz="1200" spc="-19" dirty="0">
                <a:solidFill>
                  <a:schemeClr val="accent2"/>
                </a:solidFill>
                <a:latin typeface="Arial"/>
                <a:cs typeface="Arial"/>
              </a:rPr>
              <a:t>Address </a:t>
            </a:r>
            <a:r>
              <a:rPr sz="1200" spc="-30" dirty="0">
                <a:solidFill>
                  <a:schemeClr val="accent2"/>
                </a:solidFill>
                <a:latin typeface="Arial"/>
                <a:cs typeface="Arial"/>
              </a:rPr>
              <a:t>Policy.</a:t>
            </a:r>
            <a:endParaRPr sz="1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23" name="object 33"/>
          <p:cNvSpPr/>
          <p:nvPr/>
        </p:nvSpPr>
        <p:spPr>
          <a:xfrm>
            <a:off x="3089575" y="1333320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37" y="63487"/>
                </a:moveTo>
                <a:lnTo>
                  <a:pt x="19395" y="60989"/>
                </a:lnTo>
                <a:lnTo>
                  <a:pt x="9305" y="54179"/>
                </a:lnTo>
                <a:lnTo>
                  <a:pt x="2497" y="44086"/>
                </a:lnTo>
                <a:lnTo>
                  <a:pt x="0" y="31737"/>
                </a:lnTo>
                <a:lnTo>
                  <a:pt x="2497" y="19395"/>
                </a:lnTo>
                <a:lnTo>
                  <a:pt x="9305" y="9305"/>
                </a:lnTo>
                <a:lnTo>
                  <a:pt x="19395" y="2497"/>
                </a:lnTo>
                <a:lnTo>
                  <a:pt x="31737" y="0"/>
                </a:lnTo>
                <a:lnTo>
                  <a:pt x="44088" y="2497"/>
                </a:lnTo>
                <a:lnTo>
                  <a:pt x="54186" y="9305"/>
                </a:lnTo>
                <a:lnTo>
                  <a:pt x="60999" y="19395"/>
                </a:lnTo>
                <a:lnTo>
                  <a:pt x="63500" y="31737"/>
                </a:lnTo>
                <a:lnTo>
                  <a:pt x="60999" y="44086"/>
                </a:lnTo>
                <a:lnTo>
                  <a:pt x="54186" y="54179"/>
                </a:lnTo>
                <a:lnTo>
                  <a:pt x="44088" y="60989"/>
                </a:lnTo>
                <a:lnTo>
                  <a:pt x="31737" y="63487"/>
                </a:lnTo>
                <a:close/>
              </a:path>
            </a:pathLst>
          </a:custGeom>
          <a:ln w="12700">
            <a:solidFill>
              <a:srgbClr val="7AA34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4" name="object 34"/>
          <p:cNvSpPr/>
          <p:nvPr/>
        </p:nvSpPr>
        <p:spPr>
          <a:xfrm>
            <a:off x="3089575" y="1823713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37" y="63487"/>
                </a:moveTo>
                <a:lnTo>
                  <a:pt x="19395" y="60989"/>
                </a:lnTo>
                <a:lnTo>
                  <a:pt x="9305" y="54179"/>
                </a:lnTo>
                <a:lnTo>
                  <a:pt x="2497" y="44086"/>
                </a:lnTo>
                <a:lnTo>
                  <a:pt x="0" y="31737"/>
                </a:lnTo>
                <a:lnTo>
                  <a:pt x="2497" y="19395"/>
                </a:lnTo>
                <a:lnTo>
                  <a:pt x="9305" y="9305"/>
                </a:lnTo>
                <a:lnTo>
                  <a:pt x="19395" y="2497"/>
                </a:lnTo>
                <a:lnTo>
                  <a:pt x="31737" y="0"/>
                </a:lnTo>
                <a:lnTo>
                  <a:pt x="44088" y="2497"/>
                </a:lnTo>
                <a:lnTo>
                  <a:pt x="54186" y="9305"/>
                </a:lnTo>
                <a:lnTo>
                  <a:pt x="60999" y="19395"/>
                </a:lnTo>
                <a:lnTo>
                  <a:pt x="63500" y="31737"/>
                </a:lnTo>
                <a:lnTo>
                  <a:pt x="60999" y="44086"/>
                </a:lnTo>
                <a:lnTo>
                  <a:pt x="54186" y="54179"/>
                </a:lnTo>
                <a:lnTo>
                  <a:pt x="44088" y="60989"/>
                </a:lnTo>
                <a:lnTo>
                  <a:pt x="31737" y="63487"/>
                </a:lnTo>
                <a:close/>
              </a:path>
            </a:pathLst>
          </a:custGeom>
          <a:ln w="12700">
            <a:solidFill>
              <a:srgbClr val="7AA34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5" name="object 35"/>
          <p:cNvSpPr/>
          <p:nvPr/>
        </p:nvSpPr>
        <p:spPr>
          <a:xfrm>
            <a:off x="3113430" y="1357740"/>
            <a:ext cx="3010112" cy="1364943"/>
          </a:xfrm>
          <a:custGeom>
            <a:avLst/>
            <a:gdLst>
              <a:gd name="connsiteX0" fmla="*/ 37731 w 3624745"/>
              <a:gd name="connsiteY0" fmla="*/ 0 h 1311071"/>
              <a:gd name="connsiteX1" fmla="*/ 3624745 w 3624745"/>
              <a:gd name="connsiteY1" fmla="*/ 0 h 1311071"/>
              <a:gd name="connsiteX2" fmla="*/ 3624745 w 3624745"/>
              <a:gd name="connsiteY2" fmla="*/ 1311071 h 1311071"/>
              <a:gd name="connsiteX3" fmla="*/ 0 w 3624745"/>
              <a:gd name="connsiteY3" fmla="*/ 1311071 h 1311071"/>
              <a:gd name="connsiteX4" fmla="*/ 0 w 3624745"/>
              <a:gd name="connsiteY4" fmla="*/ 498098 h 131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4745" h="1311071">
                <a:moveTo>
                  <a:pt x="37731" y="0"/>
                </a:moveTo>
                <a:lnTo>
                  <a:pt x="3624745" y="0"/>
                </a:lnTo>
                <a:lnTo>
                  <a:pt x="3624745" y="1311071"/>
                </a:lnTo>
                <a:lnTo>
                  <a:pt x="0" y="1311071"/>
                </a:lnTo>
                <a:lnTo>
                  <a:pt x="0" y="498098"/>
                </a:lnTo>
              </a:path>
            </a:pathLst>
          </a:custGeom>
          <a:ln w="12700">
            <a:solidFill>
              <a:srgbClr val="7AA34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2" name="object 42"/>
          <p:cNvSpPr/>
          <p:nvPr/>
        </p:nvSpPr>
        <p:spPr>
          <a:xfrm>
            <a:off x="1881073" y="4672069"/>
            <a:ext cx="2286000" cy="1136549"/>
          </a:xfrm>
          <a:custGeom>
            <a:avLst/>
            <a:gdLst/>
            <a:ahLst/>
            <a:cxnLst/>
            <a:rect l="l" t="t" r="r" b="b"/>
            <a:pathLst>
              <a:path w="3048000" h="1078229">
                <a:moveTo>
                  <a:pt x="3048000" y="1077620"/>
                </a:moveTo>
                <a:lnTo>
                  <a:pt x="0" y="1077620"/>
                </a:lnTo>
                <a:lnTo>
                  <a:pt x="0" y="0"/>
                </a:lnTo>
                <a:lnTo>
                  <a:pt x="3048000" y="0"/>
                </a:lnTo>
                <a:lnTo>
                  <a:pt x="3048000" y="1077620"/>
                </a:lnTo>
                <a:close/>
              </a:path>
            </a:pathLst>
          </a:custGeom>
          <a:solidFill>
            <a:srgbClr val="F4F5EE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3" name="object 43"/>
          <p:cNvSpPr/>
          <p:nvPr/>
        </p:nvSpPr>
        <p:spPr>
          <a:xfrm>
            <a:off x="1881073" y="4672069"/>
            <a:ext cx="2286000" cy="1137330"/>
          </a:xfrm>
          <a:custGeom>
            <a:avLst/>
            <a:gdLst/>
            <a:ahLst/>
            <a:cxnLst/>
            <a:rect l="l" t="t" r="r" b="b"/>
            <a:pathLst>
              <a:path w="3048000" h="1078229">
                <a:moveTo>
                  <a:pt x="3048000" y="1077620"/>
                </a:moveTo>
                <a:lnTo>
                  <a:pt x="0" y="1077620"/>
                </a:lnTo>
                <a:lnTo>
                  <a:pt x="0" y="0"/>
                </a:lnTo>
                <a:lnTo>
                  <a:pt x="3048000" y="0"/>
                </a:lnTo>
                <a:lnTo>
                  <a:pt x="3048000" y="1077620"/>
                </a:lnTo>
                <a:close/>
              </a:path>
            </a:pathLst>
          </a:custGeom>
          <a:ln w="12700">
            <a:solidFill>
              <a:srgbClr val="7AA34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4" name="object 44"/>
          <p:cNvSpPr/>
          <p:nvPr/>
        </p:nvSpPr>
        <p:spPr>
          <a:xfrm>
            <a:off x="547382" y="3222051"/>
            <a:ext cx="2095500" cy="1136658"/>
          </a:xfrm>
          <a:custGeom>
            <a:avLst/>
            <a:gdLst/>
            <a:ahLst/>
            <a:cxnLst/>
            <a:rect l="l" t="t" r="r" b="b"/>
            <a:pathLst>
              <a:path w="2794000" h="1077595">
                <a:moveTo>
                  <a:pt x="2794000" y="1077125"/>
                </a:moveTo>
                <a:lnTo>
                  <a:pt x="0" y="1077125"/>
                </a:lnTo>
                <a:lnTo>
                  <a:pt x="0" y="0"/>
                </a:lnTo>
                <a:lnTo>
                  <a:pt x="2794000" y="0"/>
                </a:lnTo>
                <a:lnTo>
                  <a:pt x="2794000" y="1077125"/>
                </a:lnTo>
                <a:close/>
              </a:path>
            </a:pathLst>
          </a:custGeom>
          <a:solidFill>
            <a:srgbClr val="F4F5EE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5" name="object 45"/>
          <p:cNvSpPr/>
          <p:nvPr/>
        </p:nvSpPr>
        <p:spPr>
          <a:xfrm>
            <a:off x="547382" y="3222050"/>
            <a:ext cx="2095500" cy="1136659"/>
          </a:xfrm>
          <a:custGeom>
            <a:avLst/>
            <a:gdLst/>
            <a:ahLst/>
            <a:cxnLst/>
            <a:rect l="l" t="t" r="r" b="b"/>
            <a:pathLst>
              <a:path w="2794000" h="1077595">
                <a:moveTo>
                  <a:pt x="2794000" y="1077125"/>
                </a:moveTo>
                <a:lnTo>
                  <a:pt x="0" y="1077125"/>
                </a:lnTo>
                <a:lnTo>
                  <a:pt x="0" y="0"/>
                </a:lnTo>
                <a:lnTo>
                  <a:pt x="2794000" y="0"/>
                </a:lnTo>
                <a:lnTo>
                  <a:pt x="2794000" y="1077125"/>
                </a:lnTo>
                <a:close/>
              </a:path>
            </a:pathLst>
          </a:custGeom>
          <a:ln w="12700">
            <a:solidFill>
              <a:srgbClr val="7AA34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6" name="object 46"/>
          <p:cNvSpPr/>
          <p:nvPr/>
        </p:nvSpPr>
        <p:spPr>
          <a:xfrm>
            <a:off x="4968326" y="4672069"/>
            <a:ext cx="2286000" cy="1137330"/>
          </a:xfrm>
          <a:custGeom>
            <a:avLst/>
            <a:gdLst/>
            <a:ahLst/>
            <a:cxnLst/>
            <a:rect l="l" t="t" r="r" b="b"/>
            <a:pathLst>
              <a:path w="3048000" h="1078229">
                <a:moveTo>
                  <a:pt x="3048000" y="1077620"/>
                </a:moveTo>
                <a:lnTo>
                  <a:pt x="0" y="1077620"/>
                </a:lnTo>
                <a:lnTo>
                  <a:pt x="0" y="0"/>
                </a:lnTo>
                <a:lnTo>
                  <a:pt x="3048000" y="0"/>
                </a:lnTo>
                <a:lnTo>
                  <a:pt x="3048000" y="1077620"/>
                </a:lnTo>
                <a:close/>
              </a:path>
            </a:pathLst>
          </a:custGeom>
          <a:solidFill>
            <a:srgbClr val="F4F5EE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7" name="object 47"/>
          <p:cNvSpPr/>
          <p:nvPr/>
        </p:nvSpPr>
        <p:spPr>
          <a:xfrm>
            <a:off x="4968326" y="4672069"/>
            <a:ext cx="2286000" cy="1136387"/>
          </a:xfrm>
          <a:custGeom>
            <a:avLst/>
            <a:gdLst/>
            <a:ahLst/>
            <a:cxnLst/>
            <a:rect l="l" t="t" r="r" b="b"/>
            <a:pathLst>
              <a:path w="3048000" h="1078229">
                <a:moveTo>
                  <a:pt x="3048000" y="1077620"/>
                </a:moveTo>
                <a:lnTo>
                  <a:pt x="0" y="1077620"/>
                </a:lnTo>
                <a:lnTo>
                  <a:pt x="0" y="0"/>
                </a:lnTo>
                <a:lnTo>
                  <a:pt x="3048000" y="0"/>
                </a:lnTo>
                <a:lnTo>
                  <a:pt x="3048000" y="1077620"/>
                </a:lnTo>
                <a:close/>
              </a:path>
            </a:pathLst>
          </a:custGeom>
          <a:ln w="12700">
            <a:solidFill>
              <a:srgbClr val="7AA34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8" name="object 48"/>
          <p:cNvSpPr/>
          <p:nvPr/>
        </p:nvSpPr>
        <p:spPr>
          <a:xfrm>
            <a:off x="3412073" y="3222051"/>
            <a:ext cx="2381250" cy="1136658"/>
          </a:xfrm>
          <a:custGeom>
            <a:avLst/>
            <a:gdLst/>
            <a:ahLst/>
            <a:cxnLst/>
            <a:rect l="l" t="t" r="r" b="b"/>
            <a:pathLst>
              <a:path w="3175000" h="1077595">
                <a:moveTo>
                  <a:pt x="3175000" y="1077125"/>
                </a:moveTo>
                <a:lnTo>
                  <a:pt x="0" y="1077125"/>
                </a:lnTo>
                <a:lnTo>
                  <a:pt x="0" y="0"/>
                </a:lnTo>
                <a:lnTo>
                  <a:pt x="3175000" y="0"/>
                </a:lnTo>
                <a:lnTo>
                  <a:pt x="3175000" y="1077125"/>
                </a:lnTo>
                <a:close/>
              </a:path>
            </a:pathLst>
          </a:custGeom>
          <a:solidFill>
            <a:srgbClr val="F4F5EE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9" name="object 49"/>
          <p:cNvSpPr/>
          <p:nvPr/>
        </p:nvSpPr>
        <p:spPr>
          <a:xfrm>
            <a:off x="3412073" y="3222050"/>
            <a:ext cx="2381250" cy="1136659"/>
          </a:xfrm>
          <a:custGeom>
            <a:avLst/>
            <a:gdLst/>
            <a:ahLst/>
            <a:cxnLst/>
            <a:rect l="l" t="t" r="r" b="b"/>
            <a:pathLst>
              <a:path w="3175000" h="1077595">
                <a:moveTo>
                  <a:pt x="3175000" y="1077125"/>
                </a:moveTo>
                <a:lnTo>
                  <a:pt x="0" y="1077125"/>
                </a:lnTo>
                <a:lnTo>
                  <a:pt x="0" y="0"/>
                </a:lnTo>
                <a:lnTo>
                  <a:pt x="3175000" y="0"/>
                </a:lnTo>
                <a:lnTo>
                  <a:pt x="3175000" y="1077125"/>
                </a:lnTo>
                <a:close/>
              </a:path>
            </a:pathLst>
          </a:custGeom>
          <a:ln w="12700">
            <a:solidFill>
              <a:srgbClr val="7AA34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0" name="object 50"/>
          <p:cNvSpPr/>
          <p:nvPr/>
        </p:nvSpPr>
        <p:spPr>
          <a:xfrm>
            <a:off x="6444233" y="3222050"/>
            <a:ext cx="2286000" cy="1136659"/>
          </a:xfrm>
          <a:custGeom>
            <a:avLst/>
            <a:gdLst/>
            <a:ahLst/>
            <a:cxnLst/>
            <a:rect l="l" t="t" r="r" b="b"/>
            <a:pathLst>
              <a:path w="3048000" h="1077595">
                <a:moveTo>
                  <a:pt x="3048000" y="1077125"/>
                </a:moveTo>
                <a:lnTo>
                  <a:pt x="0" y="1077125"/>
                </a:lnTo>
                <a:lnTo>
                  <a:pt x="0" y="0"/>
                </a:lnTo>
                <a:lnTo>
                  <a:pt x="3048000" y="0"/>
                </a:lnTo>
                <a:lnTo>
                  <a:pt x="3048000" y="1077125"/>
                </a:lnTo>
                <a:close/>
              </a:path>
            </a:pathLst>
          </a:custGeom>
          <a:solidFill>
            <a:srgbClr val="F4F5EE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1" name="object 51"/>
          <p:cNvSpPr/>
          <p:nvPr/>
        </p:nvSpPr>
        <p:spPr>
          <a:xfrm>
            <a:off x="6444233" y="3222050"/>
            <a:ext cx="2286000" cy="1136655"/>
          </a:xfrm>
          <a:custGeom>
            <a:avLst/>
            <a:gdLst/>
            <a:ahLst/>
            <a:cxnLst/>
            <a:rect l="l" t="t" r="r" b="b"/>
            <a:pathLst>
              <a:path w="3048000" h="1077595">
                <a:moveTo>
                  <a:pt x="3048000" y="1077125"/>
                </a:moveTo>
                <a:lnTo>
                  <a:pt x="0" y="1077125"/>
                </a:lnTo>
                <a:lnTo>
                  <a:pt x="0" y="0"/>
                </a:lnTo>
                <a:lnTo>
                  <a:pt x="3048000" y="0"/>
                </a:lnTo>
                <a:lnTo>
                  <a:pt x="3048000" y="1077125"/>
                </a:lnTo>
                <a:close/>
              </a:path>
            </a:pathLst>
          </a:custGeom>
          <a:ln w="12700">
            <a:solidFill>
              <a:srgbClr val="7AA34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2" name="object 52"/>
          <p:cNvSpPr/>
          <p:nvPr/>
        </p:nvSpPr>
        <p:spPr>
          <a:xfrm>
            <a:off x="4602695" y="2724641"/>
            <a:ext cx="2984659" cy="497681"/>
          </a:xfrm>
          <a:custGeom>
            <a:avLst/>
            <a:gdLst/>
            <a:ahLst/>
            <a:cxnLst/>
            <a:rect l="l" t="t" r="r" b="b"/>
            <a:pathLst>
              <a:path w="3979545" h="663575">
                <a:moveTo>
                  <a:pt x="3979379" y="663206"/>
                </a:moveTo>
                <a:lnTo>
                  <a:pt x="3979379" y="337604"/>
                </a:lnTo>
                <a:lnTo>
                  <a:pt x="0" y="337604"/>
                </a:lnTo>
                <a:lnTo>
                  <a:pt x="0" y="0"/>
                </a:lnTo>
              </a:path>
            </a:pathLst>
          </a:custGeom>
          <a:ln w="12700">
            <a:solidFill>
              <a:srgbClr val="7AA34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3" name="object 53"/>
          <p:cNvSpPr/>
          <p:nvPr/>
        </p:nvSpPr>
        <p:spPr>
          <a:xfrm>
            <a:off x="1595131" y="2977844"/>
            <a:ext cx="3007995" cy="244316"/>
          </a:xfrm>
          <a:custGeom>
            <a:avLst/>
            <a:gdLst/>
            <a:ahLst/>
            <a:cxnLst/>
            <a:rect l="l" t="t" r="r" b="b"/>
            <a:pathLst>
              <a:path w="4010660" h="325755">
                <a:moveTo>
                  <a:pt x="0" y="325602"/>
                </a:moveTo>
                <a:lnTo>
                  <a:pt x="0" y="0"/>
                </a:lnTo>
                <a:lnTo>
                  <a:pt x="4010088" y="0"/>
                </a:lnTo>
                <a:lnTo>
                  <a:pt x="4010088" y="325602"/>
                </a:lnTo>
              </a:path>
            </a:pathLst>
          </a:custGeom>
          <a:ln w="12700">
            <a:solidFill>
              <a:srgbClr val="7AA34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4" name="object 54"/>
          <p:cNvSpPr/>
          <p:nvPr/>
        </p:nvSpPr>
        <p:spPr>
          <a:xfrm flipH="1">
            <a:off x="2986524" y="2977848"/>
            <a:ext cx="45719" cy="1693439"/>
          </a:xfrm>
          <a:custGeom>
            <a:avLst/>
            <a:gdLst/>
            <a:ahLst/>
            <a:cxnLst/>
            <a:rect l="l" t="t" r="r" b="b"/>
            <a:pathLst>
              <a:path h="1842770">
                <a:moveTo>
                  <a:pt x="0" y="1842401"/>
                </a:moveTo>
                <a:lnTo>
                  <a:pt x="0" y="0"/>
                </a:lnTo>
              </a:path>
            </a:pathLst>
          </a:custGeom>
          <a:ln w="12700">
            <a:solidFill>
              <a:srgbClr val="7AA34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5" name="object 55"/>
          <p:cNvSpPr/>
          <p:nvPr/>
        </p:nvSpPr>
        <p:spPr>
          <a:xfrm flipH="1">
            <a:off x="6077823" y="2982869"/>
            <a:ext cx="45719" cy="1688257"/>
          </a:xfrm>
          <a:custGeom>
            <a:avLst/>
            <a:gdLst/>
            <a:ahLst/>
            <a:cxnLst/>
            <a:rect l="l" t="t" r="r" b="b"/>
            <a:pathLst>
              <a:path h="1835785">
                <a:moveTo>
                  <a:pt x="0" y="1835708"/>
                </a:moveTo>
                <a:lnTo>
                  <a:pt x="0" y="0"/>
                </a:lnTo>
              </a:path>
            </a:pathLst>
          </a:custGeom>
          <a:ln w="12700">
            <a:solidFill>
              <a:srgbClr val="7AA34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6" name="object 56"/>
          <p:cNvSpPr/>
          <p:nvPr/>
        </p:nvSpPr>
        <p:spPr>
          <a:xfrm>
            <a:off x="4578884" y="3198238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19400" y="2497"/>
                </a:lnTo>
                <a:lnTo>
                  <a:pt x="9307" y="9305"/>
                </a:lnTo>
                <a:lnTo>
                  <a:pt x="2498" y="19395"/>
                </a:lnTo>
                <a:lnTo>
                  <a:pt x="0" y="31737"/>
                </a:lnTo>
                <a:lnTo>
                  <a:pt x="2498" y="44086"/>
                </a:lnTo>
                <a:lnTo>
                  <a:pt x="9307" y="54179"/>
                </a:lnTo>
                <a:lnTo>
                  <a:pt x="19400" y="60989"/>
                </a:lnTo>
                <a:lnTo>
                  <a:pt x="31750" y="63487"/>
                </a:lnTo>
                <a:lnTo>
                  <a:pt x="44099" y="60989"/>
                </a:lnTo>
                <a:lnTo>
                  <a:pt x="54192" y="54179"/>
                </a:lnTo>
                <a:lnTo>
                  <a:pt x="61001" y="44086"/>
                </a:lnTo>
                <a:lnTo>
                  <a:pt x="63500" y="31737"/>
                </a:lnTo>
                <a:lnTo>
                  <a:pt x="61001" y="19395"/>
                </a:lnTo>
                <a:lnTo>
                  <a:pt x="54192" y="9305"/>
                </a:lnTo>
                <a:lnTo>
                  <a:pt x="44099" y="2497"/>
                </a:lnTo>
                <a:lnTo>
                  <a:pt x="31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7" name="object 57"/>
          <p:cNvSpPr/>
          <p:nvPr/>
        </p:nvSpPr>
        <p:spPr>
          <a:xfrm>
            <a:off x="4578884" y="3198238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63487"/>
                </a:moveTo>
                <a:lnTo>
                  <a:pt x="19400" y="60989"/>
                </a:lnTo>
                <a:lnTo>
                  <a:pt x="9307" y="54179"/>
                </a:lnTo>
                <a:lnTo>
                  <a:pt x="2498" y="44086"/>
                </a:lnTo>
                <a:lnTo>
                  <a:pt x="0" y="31737"/>
                </a:lnTo>
                <a:lnTo>
                  <a:pt x="2498" y="19395"/>
                </a:lnTo>
                <a:lnTo>
                  <a:pt x="9307" y="9305"/>
                </a:lnTo>
                <a:lnTo>
                  <a:pt x="19400" y="2497"/>
                </a:lnTo>
                <a:lnTo>
                  <a:pt x="31750" y="0"/>
                </a:lnTo>
                <a:lnTo>
                  <a:pt x="44099" y="2497"/>
                </a:lnTo>
                <a:lnTo>
                  <a:pt x="54192" y="9305"/>
                </a:lnTo>
                <a:lnTo>
                  <a:pt x="61001" y="19395"/>
                </a:lnTo>
                <a:lnTo>
                  <a:pt x="63500" y="31737"/>
                </a:lnTo>
                <a:lnTo>
                  <a:pt x="61001" y="44086"/>
                </a:lnTo>
                <a:lnTo>
                  <a:pt x="54192" y="54179"/>
                </a:lnTo>
                <a:lnTo>
                  <a:pt x="44099" y="60989"/>
                </a:lnTo>
                <a:lnTo>
                  <a:pt x="31750" y="63487"/>
                </a:lnTo>
                <a:close/>
              </a:path>
            </a:pathLst>
          </a:custGeom>
          <a:ln w="12700">
            <a:solidFill>
              <a:srgbClr val="7AA34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8" name="object 58"/>
          <p:cNvSpPr/>
          <p:nvPr/>
        </p:nvSpPr>
        <p:spPr>
          <a:xfrm>
            <a:off x="1571318" y="3198238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19400" y="2497"/>
                </a:lnTo>
                <a:lnTo>
                  <a:pt x="9307" y="9305"/>
                </a:lnTo>
                <a:lnTo>
                  <a:pt x="2498" y="19395"/>
                </a:lnTo>
                <a:lnTo>
                  <a:pt x="0" y="31737"/>
                </a:lnTo>
                <a:lnTo>
                  <a:pt x="2498" y="44086"/>
                </a:lnTo>
                <a:lnTo>
                  <a:pt x="9307" y="54179"/>
                </a:lnTo>
                <a:lnTo>
                  <a:pt x="19400" y="60989"/>
                </a:lnTo>
                <a:lnTo>
                  <a:pt x="31750" y="63487"/>
                </a:lnTo>
                <a:lnTo>
                  <a:pt x="44099" y="60989"/>
                </a:lnTo>
                <a:lnTo>
                  <a:pt x="54192" y="54179"/>
                </a:lnTo>
                <a:lnTo>
                  <a:pt x="61001" y="44086"/>
                </a:lnTo>
                <a:lnTo>
                  <a:pt x="63500" y="31737"/>
                </a:lnTo>
                <a:lnTo>
                  <a:pt x="61001" y="19395"/>
                </a:lnTo>
                <a:lnTo>
                  <a:pt x="54192" y="9305"/>
                </a:lnTo>
                <a:lnTo>
                  <a:pt x="44099" y="2497"/>
                </a:lnTo>
                <a:lnTo>
                  <a:pt x="31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9" name="object 59"/>
          <p:cNvSpPr/>
          <p:nvPr/>
        </p:nvSpPr>
        <p:spPr>
          <a:xfrm>
            <a:off x="1571318" y="3198238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63487"/>
                </a:moveTo>
                <a:lnTo>
                  <a:pt x="19400" y="60989"/>
                </a:lnTo>
                <a:lnTo>
                  <a:pt x="9307" y="54179"/>
                </a:lnTo>
                <a:lnTo>
                  <a:pt x="2498" y="44086"/>
                </a:lnTo>
                <a:lnTo>
                  <a:pt x="0" y="31737"/>
                </a:lnTo>
                <a:lnTo>
                  <a:pt x="2498" y="19395"/>
                </a:lnTo>
                <a:lnTo>
                  <a:pt x="9307" y="9305"/>
                </a:lnTo>
                <a:lnTo>
                  <a:pt x="19400" y="2497"/>
                </a:lnTo>
                <a:lnTo>
                  <a:pt x="31750" y="0"/>
                </a:lnTo>
                <a:lnTo>
                  <a:pt x="44099" y="2497"/>
                </a:lnTo>
                <a:lnTo>
                  <a:pt x="54192" y="9305"/>
                </a:lnTo>
                <a:lnTo>
                  <a:pt x="61001" y="19395"/>
                </a:lnTo>
                <a:lnTo>
                  <a:pt x="63500" y="31737"/>
                </a:lnTo>
                <a:lnTo>
                  <a:pt x="61001" y="44086"/>
                </a:lnTo>
                <a:lnTo>
                  <a:pt x="54192" y="54179"/>
                </a:lnTo>
                <a:lnTo>
                  <a:pt x="44099" y="60989"/>
                </a:lnTo>
                <a:lnTo>
                  <a:pt x="31750" y="63487"/>
                </a:lnTo>
                <a:close/>
              </a:path>
            </a:pathLst>
          </a:custGeom>
          <a:ln w="12700">
            <a:solidFill>
              <a:srgbClr val="7AA34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0" name="object 60"/>
          <p:cNvSpPr/>
          <p:nvPr/>
        </p:nvSpPr>
        <p:spPr>
          <a:xfrm>
            <a:off x="3008430" y="4648258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37" y="0"/>
                </a:moveTo>
                <a:lnTo>
                  <a:pt x="19395" y="2498"/>
                </a:lnTo>
                <a:lnTo>
                  <a:pt x="9305" y="9307"/>
                </a:lnTo>
                <a:lnTo>
                  <a:pt x="2497" y="19400"/>
                </a:lnTo>
                <a:lnTo>
                  <a:pt x="0" y="31749"/>
                </a:lnTo>
                <a:lnTo>
                  <a:pt x="2497" y="44092"/>
                </a:lnTo>
                <a:lnTo>
                  <a:pt x="9305" y="54181"/>
                </a:lnTo>
                <a:lnTo>
                  <a:pt x="19395" y="60989"/>
                </a:lnTo>
                <a:lnTo>
                  <a:pt x="31737" y="63487"/>
                </a:lnTo>
                <a:lnTo>
                  <a:pt x="44088" y="60989"/>
                </a:lnTo>
                <a:lnTo>
                  <a:pt x="54186" y="54181"/>
                </a:lnTo>
                <a:lnTo>
                  <a:pt x="60999" y="44092"/>
                </a:lnTo>
                <a:lnTo>
                  <a:pt x="63500" y="31749"/>
                </a:lnTo>
                <a:lnTo>
                  <a:pt x="60999" y="19400"/>
                </a:lnTo>
                <a:lnTo>
                  <a:pt x="54186" y="9307"/>
                </a:lnTo>
                <a:lnTo>
                  <a:pt x="44088" y="2498"/>
                </a:lnTo>
                <a:lnTo>
                  <a:pt x="317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1" name="object 61"/>
          <p:cNvSpPr/>
          <p:nvPr/>
        </p:nvSpPr>
        <p:spPr>
          <a:xfrm>
            <a:off x="3008430" y="4648258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37" y="63487"/>
                </a:moveTo>
                <a:lnTo>
                  <a:pt x="19395" y="60989"/>
                </a:lnTo>
                <a:lnTo>
                  <a:pt x="9305" y="54181"/>
                </a:lnTo>
                <a:lnTo>
                  <a:pt x="2497" y="44092"/>
                </a:lnTo>
                <a:lnTo>
                  <a:pt x="0" y="31749"/>
                </a:lnTo>
                <a:lnTo>
                  <a:pt x="2497" y="19400"/>
                </a:lnTo>
                <a:lnTo>
                  <a:pt x="9305" y="9307"/>
                </a:lnTo>
                <a:lnTo>
                  <a:pt x="19395" y="2498"/>
                </a:lnTo>
                <a:lnTo>
                  <a:pt x="31737" y="0"/>
                </a:lnTo>
                <a:lnTo>
                  <a:pt x="44088" y="2498"/>
                </a:lnTo>
                <a:lnTo>
                  <a:pt x="54186" y="9307"/>
                </a:lnTo>
                <a:lnTo>
                  <a:pt x="60999" y="19400"/>
                </a:lnTo>
                <a:lnTo>
                  <a:pt x="63500" y="31749"/>
                </a:lnTo>
                <a:lnTo>
                  <a:pt x="60999" y="44092"/>
                </a:lnTo>
                <a:lnTo>
                  <a:pt x="54186" y="54181"/>
                </a:lnTo>
                <a:lnTo>
                  <a:pt x="44088" y="60989"/>
                </a:lnTo>
                <a:lnTo>
                  <a:pt x="31737" y="63487"/>
                </a:lnTo>
                <a:close/>
              </a:path>
            </a:pathLst>
          </a:custGeom>
          <a:ln w="12700">
            <a:solidFill>
              <a:srgbClr val="7AA34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2" name="object 62"/>
          <p:cNvSpPr/>
          <p:nvPr/>
        </p:nvSpPr>
        <p:spPr>
          <a:xfrm>
            <a:off x="7563417" y="3198238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37" y="0"/>
                </a:moveTo>
                <a:lnTo>
                  <a:pt x="19395" y="2497"/>
                </a:lnTo>
                <a:lnTo>
                  <a:pt x="9305" y="9305"/>
                </a:lnTo>
                <a:lnTo>
                  <a:pt x="2497" y="19395"/>
                </a:lnTo>
                <a:lnTo>
                  <a:pt x="0" y="31737"/>
                </a:lnTo>
                <a:lnTo>
                  <a:pt x="2497" y="44086"/>
                </a:lnTo>
                <a:lnTo>
                  <a:pt x="9305" y="54179"/>
                </a:lnTo>
                <a:lnTo>
                  <a:pt x="19395" y="60989"/>
                </a:lnTo>
                <a:lnTo>
                  <a:pt x="31737" y="63487"/>
                </a:lnTo>
                <a:lnTo>
                  <a:pt x="44088" y="60989"/>
                </a:lnTo>
                <a:lnTo>
                  <a:pt x="54186" y="54179"/>
                </a:lnTo>
                <a:lnTo>
                  <a:pt x="60999" y="44086"/>
                </a:lnTo>
                <a:lnTo>
                  <a:pt x="63500" y="31737"/>
                </a:lnTo>
                <a:lnTo>
                  <a:pt x="60999" y="19395"/>
                </a:lnTo>
                <a:lnTo>
                  <a:pt x="54186" y="9305"/>
                </a:lnTo>
                <a:lnTo>
                  <a:pt x="44088" y="2497"/>
                </a:lnTo>
                <a:lnTo>
                  <a:pt x="317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3" name="object 63"/>
          <p:cNvSpPr/>
          <p:nvPr/>
        </p:nvSpPr>
        <p:spPr>
          <a:xfrm>
            <a:off x="7563417" y="3198238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37" y="63487"/>
                </a:moveTo>
                <a:lnTo>
                  <a:pt x="19395" y="60989"/>
                </a:lnTo>
                <a:lnTo>
                  <a:pt x="9305" y="54179"/>
                </a:lnTo>
                <a:lnTo>
                  <a:pt x="2497" y="44086"/>
                </a:lnTo>
                <a:lnTo>
                  <a:pt x="0" y="31737"/>
                </a:lnTo>
                <a:lnTo>
                  <a:pt x="2497" y="19395"/>
                </a:lnTo>
                <a:lnTo>
                  <a:pt x="9305" y="9305"/>
                </a:lnTo>
                <a:lnTo>
                  <a:pt x="19395" y="2497"/>
                </a:lnTo>
                <a:lnTo>
                  <a:pt x="31737" y="0"/>
                </a:lnTo>
                <a:lnTo>
                  <a:pt x="44088" y="2497"/>
                </a:lnTo>
                <a:lnTo>
                  <a:pt x="54186" y="9305"/>
                </a:lnTo>
                <a:lnTo>
                  <a:pt x="60999" y="19395"/>
                </a:lnTo>
                <a:lnTo>
                  <a:pt x="63500" y="31737"/>
                </a:lnTo>
                <a:lnTo>
                  <a:pt x="60999" y="44086"/>
                </a:lnTo>
                <a:lnTo>
                  <a:pt x="54186" y="54179"/>
                </a:lnTo>
                <a:lnTo>
                  <a:pt x="44088" y="60989"/>
                </a:lnTo>
                <a:lnTo>
                  <a:pt x="31737" y="63487"/>
                </a:lnTo>
                <a:close/>
              </a:path>
            </a:pathLst>
          </a:custGeom>
          <a:ln w="12700">
            <a:solidFill>
              <a:srgbClr val="7AA34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4" name="object 64"/>
          <p:cNvSpPr/>
          <p:nvPr/>
        </p:nvSpPr>
        <p:spPr>
          <a:xfrm>
            <a:off x="6099730" y="4648258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37" y="0"/>
                </a:moveTo>
                <a:lnTo>
                  <a:pt x="19395" y="2498"/>
                </a:lnTo>
                <a:lnTo>
                  <a:pt x="9305" y="9307"/>
                </a:lnTo>
                <a:lnTo>
                  <a:pt x="2497" y="19400"/>
                </a:lnTo>
                <a:lnTo>
                  <a:pt x="0" y="31749"/>
                </a:lnTo>
                <a:lnTo>
                  <a:pt x="2497" y="44092"/>
                </a:lnTo>
                <a:lnTo>
                  <a:pt x="9305" y="54181"/>
                </a:lnTo>
                <a:lnTo>
                  <a:pt x="19395" y="60989"/>
                </a:lnTo>
                <a:lnTo>
                  <a:pt x="31737" y="63487"/>
                </a:lnTo>
                <a:lnTo>
                  <a:pt x="44088" y="60989"/>
                </a:lnTo>
                <a:lnTo>
                  <a:pt x="54186" y="54181"/>
                </a:lnTo>
                <a:lnTo>
                  <a:pt x="60999" y="44092"/>
                </a:lnTo>
                <a:lnTo>
                  <a:pt x="63500" y="31749"/>
                </a:lnTo>
                <a:lnTo>
                  <a:pt x="60999" y="19400"/>
                </a:lnTo>
                <a:lnTo>
                  <a:pt x="54186" y="9307"/>
                </a:lnTo>
                <a:lnTo>
                  <a:pt x="44088" y="2498"/>
                </a:lnTo>
                <a:lnTo>
                  <a:pt x="317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5" name="object 65"/>
          <p:cNvSpPr/>
          <p:nvPr/>
        </p:nvSpPr>
        <p:spPr>
          <a:xfrm>
            <a:off x="6099730" y="4648258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37" y="63487"/>
                </a:moveTo>
                <a:lnTo>
                  <a:pt x="19395" y="60989"/>
                </a:lnTo>
                <a:lnTo>
                  <a:pt x="9305" y="54181"/>
                </a:lnTo>
                <a:lnTo>
                  <a:pt x="2497" y="44092"/>
                </a:lnTo>
                <a:lnTo>
                  <a:pt x="0" y="31749"/>
                </a:lnTo>
                <a:lnTo>
                  <a:pt x="2497" y="19400"/>
                </a:lnTo>
                <a:lnTo>
                  <a:pt x="9305" y="9307"/>
                </a:lnTo>
                <a:lnTo>
                  <a:pt x="19395" y="2498"/>
                </a:lnTo>
                <a:lnTo>
                  <a:pt x="31737" y="0"/>
                </a:lnTo>
                <a:lnTo>
                  <a:pt x="44088" y="2498"/>
                </a:lnTo>
                <a:lnTo>
                  <a:pt x="54186" y="9307"/>
                </a:lnTo>
                <a:lnTo>
                  <a:pt x="60999" y="19400"/>
                </a:lnTo>
                <a:lnTo>
                  <a:pt x="63500" y="31749"/>
                </a:lnTo>
                <a:lnTo>
                  <a:pt x="60999" y="44092"/>
                </a:lnTo>
                <a:lnTo>
                  <a:pt x="54186" y="54181"/>
                </a:lnTo>
                <a:lnTo>
                  <a:pt x="44088" y="60989"/>
                </a:lnTo>
                <a:lnTo>
                  <a:pt x="31737" y="63487"/>
                </a:lnTo>
                <a:close/>
              </a:path>
            </a:pathLst>
          </a:custGeom>
          <a:ln w="12700">
            <a:solidFill>
              <a:srgbClr val="7AA34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6" name="object 66"/>
          <p:cNvSpPr txBox="1"/>
          <p:nvPr/>
        </p:nvSpPr>
        <p:spPr>
          <a:xfrm>
            <a:off x="638363" y="3294208"/>
            <a:ext cx="1913918" cy="55976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9525" marR="3810" algn="ctr">
              <a:lnSpc>
                <a:spcPts val="1400"/>
              </a:lnSpc>
              <a:spcBef>
                <a:spcPts val="165"/>
              </a:spcBef>
            </a:pP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African Network</a:t>
            </a:r>
            <a:r>
              <a:rPr sz="1200" spc="-19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Information</a:t>
            </a:r>
            <a:r>
              <a:rPr lang="en-US" sz="1200" spc="-8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Center </a:t>
            </a:r>
            <a:r>
              <a:rPr sz="1200" spc="-15" dirty="0">
                <a:solidFill>
                  <a:schemeClr val="accent2"/>
                </a:solidFill>
                <a:latin typeface="Arial"/>
                <a:cs typeface="Arial"/>
              </a:rPr>
              <a:t>(AFRINIC)</a:t>
            </a:r>
            <a:r>
              <a:rPr sz="1200" spc="-26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the</a:t>
            </a:r>
            <a:endParaRPr sz="1200" dirty="0">
              <a:solidFill>
                <a:schemeClr val="accent2"/>
              </a:solidFill>
              <a:latin typeface="Arial"/>
              <a:cs typeface="Arial"/>
            </a:endParaRPr>
          </a:p>
          <a:p>
            <a:pPr algn="ctr">
              <a:lnSpc>
                <a:spcPts val="1400"/>
              </a:lnSpc>
            </a:pP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RIR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for</a:t>
            </a:r>
            <a:r>
              <a:rPr sz="1200" spc="-56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accent2"/>
                </a:solidFill>
                <a:latin typeface="Arial"/>
                <a:cs typeface="Arial"/>
              </a:rPr>
              <a:t>Africa</a:t>
            </a:r>
          </a:p>
        </p:txBody>
      </p:sp>
      <p:sp>
        <p:nvSpPr>
          <p:cNvPr id="183" name="object 67"/>
          <p:cNvSpPr txBox="1"/>
          <p:nvPr/>
        </p:nvSpPr>
        <p:spPr>
          <a:xfrm>
            <a:off x="2089379" y="4757038"/>
            <a:ext cx="1869672" cy="764953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9525" marR="3810" algn="ctr">
              <a:lnSpc>
                <a:spcPts val="1400"/>
              </a:lnSpc>
              <a:spcBef>
                <a:spcPts val="165"/>
              </a:spcBef>
            </a:pP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Asia-Pacific Network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Information</a:t>
            </a:r>
            <a:r>
              <a:rPr lang="en-US" sz="1200" spc="-8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Centre </a:t>
            </a:r>
            <a:r>
              <a:rPr sz="1200" spc="-15" dirty="0">
                <a:solidFill>
                  <a:schemeClr val="accent2"/>
                </a:solidFill>
                <a:latin typeface="Arial"/>
                <a:cs typeface="Arial"/>
              </a:rPr>
              <a:t>(APNIC)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the RIR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for Asia</a:t>
            </a:r>
            <a:r>
              <a:rPr lang="en-US" sz="1200" spc="-8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and </a:t>
            </a:r>
            <a:endParaRPr lang="en-US" sz="1200" spc="-8" dirty="0">
              <a:solidFill>
                <a:schemeClr val="accent2"/>
              </a:solidFill>
              <a:latin typeface="Arial"/>
              <a:cs typeface="Arial"/>
            </a:endParaRPr>
          </a:p>
          <a:p>
            <a:pPr marL="9525" marR="3810" algn="ctr">
              <a:lnSpc>
                <a:spcPts val="1400"/>
              </a:lnSpc>
              <a:spcBef>
                <a:spcPts val="165"/>
              </a:spcBef>
            </a:pP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Pacific</a:t>
            </a:r>
            <a:r>
              <a:rPr sz="1200" spc="-23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Region</a:t>
            </a:r>
            <a:endParaRPr sz="1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84" name="object 68"/>
          <p:cNvSpPr txBox="1"/>
          <p:nvPr/>
        </p:nvSpPr>
        <p:spPr>
          <a:xfrm>
            <a:off x="5120752" y="4757038"/>
            <a:ext cx="2005702" cy="94448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9525" marR="3810" indent="-953" algn="ctr">
              <a:lnSpc>
                <a:spcPts val="1400"/>
              </a:lnSpc>
              <a:spcBef>
                <a:spcPts val="165"/>
              </a:spcBef>
            </a:pP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Latin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America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and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Caribbean</a:t>
            </a:r>
            <a:r>
              <a:rPr lang="en-US" sz="1200" spc="-11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Network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Information Centre</a:t>
            </a:r>
            <a:r>
              <a:rPr lang="en-US" sz="1200" spc="-8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chemeClr val="accent2"/>
                </a:solidFill>
                <a:latin typeface="Arial"/>
                <a:cs typeface="Arial"/>
              </a:rPr>
              <a:t>(LACNIC)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the RIR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for Latin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America</a:t>
            </a:r>
            <a:r>
              <a:rPr lang="en-US" sz="1200" spc="-4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and </a:t>
            </a:r>
            <a:r>
              <a:rPr sz="1200" dirty="0">
                <a:solidFill>
                  <a:schemeClr val="accent2"/>
                </a:solidFill>
                <a:latin typeface="Arial"/>
                <a:cs typeface="Arial"/>
              </a:rPr>
              <a:t>parts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of </a:t>
            </a:r>
            <a:endParaRPr lang="en-US" sz="1200" spc="-8" dirty="0">
              <a:solidFill>
                <a:schemeClr val="accent2"/>
              </a:solidFill>
              <a:latin typeface="Arial"/>
              <a:cs typeface="Arial"/>
            </a:endParaRPr>
          </a:p>
          <a:p>
            <a:pPr marL="9525" marR="3810" indent="-953" algn="ctr">
              <a:lnSpc>
                <a:spcPts val="1400"/>
              </a:lnSpc>
              <a:spcBef>
                <a:spcPts val="165"/>
              </a:spcBef>
            </a:pP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the</a:t>
            </a:r>
            <a:r>
              <a:rPr sz="1200" spc="-15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Caribbean</a:t>
            </a:r>
            <a:endParaRPr sz="1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86" name="object 69"/>
          <p:cNvSpPr txBox="1"/>
          <p:nvPr/>
        </p:nvSpPr>
        <p:spPr>
          <a:xfrm>
            <a:off x="3456745" y="3292074"/>
            <a:ext cx="2280285" cy="94448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9525" marR="3810" algn="ctr">
              <a:lnSpc>
                <a:spcPts val="1400"/>
              </a:lnSpc>
              <a:spcBef>
                <a:spcPts val="165"/>
              </a:spcBef>
            </a:pP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American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Registry for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Internet</a:t>
            </a:r>
            <a:r>
              <a:rPr lang="en-US" sz="1200" spc="-11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Numbers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(ARIN)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the RIR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for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Canada,</a:t>
            </a:r>
            <a:r>
              <a:rPr lang="en-US" sz="1200" spc="-11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accent2"/>
                </a:solidFill>
                <a:latin typeface="Arial"/>
                <a:cs typeface="Arial"/>
              </a:rPr>
              <a:t>parts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of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the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Caribbean and </a:t>
            </a:r>
            <a:r>
              <a:rPr sz="1200" dirty="0">
                <a:solidFill>
                  <a:schemeClr val="accent2"/>
                </a:solidFill>
                <a:latin typeface="Arial"/>
                <a:cs typeface="Arial"/>
              </a:rPr>
              <a:t>North</a:t>
            </a:r>
            <a:r>
              <a:rPr lang="en-US" sz="1200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Atlantic islands, </a:t>
            </a:r>
            <a:endParaRPr lang="en-US" sz="1200" spc="-11" dirty="0">
              <a:solidFill>
                <a:schemeClr val="accent2"/>
              </a:solidFill>
              <a:latin typeface="Arial"/>
              <a:cs typeface="Arial"/>
            </a:endParaRPr>
          </a:p>
          <a:p>
            <a:pPr marL="9525" marR="3810" algn="ctr">
              <a:lnSpc>
                <a:spcPts val="1400"/>
              </a:lnSpc>
              <a:spcBef>
                <a:spcPts val="165"/>
              </a:spcBef>
            </a:pP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and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the</a:t>
            </a:r>
            <a:r>
              <a:rPr sz="1200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chemeClr val="accent2"/>
                </a:solidFill>
                <a:latin typeface="Arial"/>
                <a:cs typeface="Arial"/>
              </a:rPr>
              <a:t>U.S.</a:t>
            </a:r>
            <a:endParaRPr sz="1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87" name="object 70"/>
          <p:cNvSpPr txBox="1"/>
          <p:nvPr/>
        </p:nvSpPr>
        <p:spPr>
          <a:xfrm>
            <a:off x="6535531" y="3292074"/>
            <a:ext cx="2103596" cy="918841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9525" marR="3810" algn="ctr">
              <a:lnSpc>
                <a:spcPts val="1400"/>
              </a:lnSpc>
              <a:spcBef>
                <a:spcPts val="165"/>
              </a:spcBef>
            </a:pP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Réseaux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IP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Européens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Network</a:t>
            </a:r>
            <a:r>
              <a:rPr lang="en-US" sz="1200" spc="-4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Coordination Centre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(RIPE </a:t>
            </a:r>
            <a:r>
              <a:rPr sz="1200" spc="-19" dirty="0">
                <a:solidFill>
                  <a:schemeClr val="accent2"/>
                </a:solidFill>
                <a:latin typeface="Arial"/>
                <a:cs typeface="Arial"/>
              </a:rPr>
              <a:t>NCC)</a:t>
            </a:r>
            <a:r>
              <a:rPr lang="en-US" sz="1200" spc="-19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the RIR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for </a:t>
            </a:r>
            <a:r>
              <a:rPr sz="1200" spc="-15" dirty="0">
                <a:solidFill>
                  <a:schemeClr val="accent2"/>
                </a:solidFill>
                <a:latin typeface="Arial"/>
                <a:cs typeface="Arial"/>
              </a:rPr>
              <a:t>Europe,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the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Middle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East</a:t>
            </a:r>
            <a:r>
              <a:rPr lang="en-US" sz="1200" spc="-11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and </a:t>
            </a:r>
            <a:r>
              <a:rPr sz="1200" dirty="0">
                <a:solidFill>
                  <a:schemeClr val="accent2"/>
                </a:solidFill>
                <a:latin typeface="Arial"/>
                <a:cs typeface="Arial"/>
              </a:rPr>
              <a:t>parts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of Central</a:t>
            </a:r>
            <a:r>
              <a:rPr sz="1200" spc="-34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Asia</a:t>
            </a:r>
            <a:endParaRPr sz="1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pic>
        <p:nvPicPr>
          <p:cNvPr id="188" name="Picture 1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475" y="1422700"/>
            <a:ext cx="360000" cy="360000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6524717" y="1818032"/>
            <a:ext cx="2045650" cy="490012"/>
            <a:chOff x="2085980" y="5486400"/>
            <a:chExt cx="2045650" cy="490012"/>
          </a:xfrm>
        </p:grpSpPr>
        <p:sp>
          <p:nvSpPr>
            <p:cNvPr id="47" name="Rounded Rectangle 46"/>
            <p:cNvSpPr/>
            <p:nvPr/>
          </p:nvSpPr>
          <p:spPr>
            <a:xfrm>
              <a:off x="2085980" y="5486400"/>
              <a:ext cx="2045650" cy="49001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47" descr="0202-sphere.eps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30910" y="5575314"/>
              <a:ext cx="296155" cy="296155"/>
            </a:xfrm>
            <a:prstGeom prst="rect">
              <a:avLst/>
            </a:prstGeom>
          </p:spPr>
        </p:pic>
        <p:sp>
          <p:nvSpPr>
            <p:cNvPr id="49" name="Text Placeholder 33">
              <a:hlinkClick r:id="rId6"/>
            </p:cNvPr>
            <p:cNvSpPr txBox="1">
              <a:spLocks/>
            </p:cNvSpPr>
            <p:nvPr/>
          </p:nvSpPr>
          <p:spPr>
            <a:xfrm>
              <a:off x="2608658" y="5612259"/>
              <a:ext cx="1264923" cy="292423"/>
            </a:xfrm>
            <a:prstGeom prst="rect">
              <a:avLst/>
            </a:prstGeom>
            <a:noFill/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</a:pPr>
              <a:r>
                <a:rPr lang="en-AU" sz="1800" dirty="0">
                  <a:solidFill>
                    <a:schemeClr val="bg1"/>
                  </a:solidFill>
                  <a:latin typeface="Arial"/>
                  <a:ea typeface="Segoe UI" panose="020B0502040204020203" pitchFamily="34" charset="0"/>
                  <a:cs typeface="Arial"/>
                </a:rPr>
                <a:t>Learn More</a:t>
              </a:r>
              <a:endParaRPr lang="en-AU" sz="1800" b="1" dirty="0">
                <a:solidFill>
                  <a:schemeClr val="bg1"/>
                </a:solidFill>
                <a:latin typeface="Arial"/>
                <a:ea typeface="Segoe UI" panose="020B0502040204020203" pitchFamily="34" charset="0"/>
                <a:cs typeface="Arial"/>
              </a:endParaRPr>
            </a:p>
          </p:txBody>
        </p:sp>
        <p:sp>
          <p:nvSpPr>
            <p:cNvPr id="50" name="Isosceles Triangle 5">
              <a:hlinkClick r:id="rId6"/>
            </p:cNvPr>
            <p:cNvSpPr/>
            <p:nvPr/>
          </p:nvSpPr>
          <p:spPr>
            <a:xfrm rot="5400000">
              <a:off x="3827662" y="5665510"/>
              <a:ext cx="160531" cy="13838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51" name="Content Placeholder 2">
            <a:hlinkClick r:id="rId6"/>
          </p:cNvPr>
          <p:cNvSpPr txBox="1">
            <a:spLocks/>
          </p:cNvSpPr>
          <p:nvPr/>
        </p:nvSpPr>
        <p:spPr>
          <a:xfrm>
            <a:off x="6413092" y="2371140"/>
            <a:ext cx="2344241" cy="340125"/>
          </a:xfrm>
          <a:prstGeom prst="rect">
            <a:avLst/>
          </a:prstGeom>
        </p:spPr>
        <p:txBody>
          <a:bodyPr lIns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600" u="sng" dirty="0">
                <a:solidFill>
                  <a:schemeClr val="accent2"/>
                </a:solidFill>
                <a:hlinkClick r:id="rId6"/>
              </a:rPr>
              <a:t>https://aso.icann.org</a:t>
            </a:r>
            <a:endParaRPr lang="en-US" sz="1600" b="1" dirty="0">
              <a:solidFill>
                <a:schemeClr val="accent2"/>
              </a:solidFill>
              <a:cs typeface="Arial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74" y="1251390"/>
            <a:ext cx="1900936" cy="38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50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905" y="69929"/>
            <a:ext cx="8282208" cy="450663"/>
          </a:xfrm>
        </p:spPr>
        <p:txBody>
          <a:bodyPr/>
          <a:lstStyle/>
          <a:p>
            <a:r>
              <a:rPr lang="en-US" sz="2400" spc="-4" dirty="0"/>
              <a:t>Country Code Names </a:t>
            </a:r>
            <a:r>
              <a:rPr lang="en-US" sz="2400" dirty="0"/>
              <a:t>Supporting Organization</a:t>
            </a:r>
            <a:r>
              <a:rPr lang="en-US" sz="2400" spc="-64" dirty="0"/>
              <a:t> </a:t>
            </a:r>
            <a:r>
              <a:rPr lang="en-US" sz="2400" spc="-4" dirty="0"/>
              <a:t>(</a:t>
            </a:r>
            <a:r>
              <a:rPr lang="en-US" sz="2400" spc="-4" dirty="0" err="1"/>
              <a:t>ccNSO</a:t>
            </a:r>
            <a:r>
              <a:rPr lang="en-US" sz="2400" spc="-4" dirty="0"/>
              <a:t>)</a:t>
            </a:r>
            <a:endParaRPr lang="en-US" sz="2400" dirty="0"/>
          </a:p>
        </p:txBody>
      </p:sp>
      <p:sp>
        <p:nvSpPr>
          <p:cNvPr id="23" name="object 18"/>
          <p:cNvSpPr txBox="1"/>
          <p:nvPr/>
        </p:nvSpPr>
        <p:spPr>
          <a:xfrm>
            <a:off x="3563270" y="2115078"/>
            <a:ext cx="2181752" cy="108683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lnSpc>
                <a:spcPts val="1400"/>
              </a:lnSpc>
              <a:spcBef>
                <a:spcPts val="75"/>
              </a:spcBef>
            </a:pPr>
            <a:r>
              <a:rPr sz="1500" b="1" spc="-11" dirty="0">
                <a:solidFill>
                  <a:srgbClr val="21A18F"/>
                </a:solidFill>
                <a:latin typeface="Arial"/>
                <a:cs typeface="Arial"/>
              </a:rPr>
              <a:t>ccNSO</a:t>
            </a:r>
            <a:endParaRPr sz="1500" dirty="0">
              <a:latin typeface="Arial"/>
              <a:cs typeface="Arial"/>
            </a:endParaRPr>
          </a:p>
          <a:p>
            <a:pPr marR="3810">
              <a:lnSpc>
                <a:spcPts val="1400"/>
              </a:lnSpc>
              <a:spcBef>
                <a:spcPts val="15"/>
              </a:spcBef>
            </a:pPr>
            <a:r>
              <a:rPr lang="en-GB" sz="1200" spc="-11" dirty="0">
                <a:solidFill>
                  <a:schemeClr val="accent2"/>
                </a:solidFill>
                <a:latin typeface="Arial"/>
                <a:cs typeface="Arial"/>
              </a:rPr>
              <a:t>The </a:t>
            </a:r>
            <a:r>
              <a:rPr lang="en-GB" sz="1200" spc="-11" dirty="0" err="1">
                <a:solidFill>
                  <a:schemeClr val="accent2"/>
                </a:solidFill>
                <a:latin typeface="Arial"/>
                <a:cs typeface="Arial"/>
              </a:rPr>
              <a:t>ccNSO</a:t>
            </a:r>
            <a:r>
              <a:rPr lang="en-GB" sz="1200" spc="-11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(Council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and </a:t>
            </a:r>
            <a:r>
              <a:rPr sz="1200" spc="-15" dirty="0">
                <a:solidFill>
                  <a:schemeClr val="accent2"/>
                </a:solidFill>
                <a:latin typeface="Arial"/>
                <a:cs typeface="Arial"/>
              </a:rPr>
              <a:t>members)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works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on</a:t>
            </a:r>
            <a:r>
              <a:rPr lang="en-US" sz="1200" spc="-4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global policies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relating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to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country</a:t>
            </a:r>
            <a:r>
              <a:rPr lang="en-US" sz="1200" spc="-4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code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top-level domain name </a:t>
            </a:r>
            <a:r>
              <a:rPr sz="1200" spc="-34" dirty="0">
                <a:solidFill>
                  <a:schemeClr val="accent2"/>
                </a:solidFill>
                <a:latin typeface="Arial"/>
                <a:cs typeface="Arial"/>
              </a:rPr>
              <a:t>(ccTLD)</a:t>
            </a:r>
            <a:r>
              <a:rPr lang="en-US" sz="1200" spc="-34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policies </a:t>
            </a:r>
            <a:r>
              <a:rPr sz="1200" spc="-26" dirty="0">
                <a:solidFill>
                  <a:schemeClr val="accent2"/>
                </a:solidFill>
                <a:latin typeface="Arial"/>
                <a:cs typeface="Arial"/>
              </a:rPr>
              <a:t>(e.g., .br,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23" dirty="0">
                <a:solidFill>
                  <a:schemeClr val="accent2"/>
                </a:solidFill>
                <a:latin typeface="Arial"/>
                <a:cs typeface="Arial"/>
              </a:rPr>
              <a:t>.uk).</a:t>
            </a:r>
            <a:endParaRPr sz="1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24" name="object 19"/>
          <p:cNvSpPr/>
          <p:nvPr/>
        </p:nvSpPr>
        <p:spPr>
          <a:xfrm>
            <a:off x="3276947" y="2398083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63487"/>
                </a:moveTo>
                <a:lnTo>
                  <a:pt x="19400" y="60989"/>
                </a:lnTo>
                <a:lnTo>
                  <a:pt x="9307" y="54179"/>
                </a:lnTo>
                <a:lnTo>
                  <a:pt x="2498" y="44086"/>
                </a:lnTo>
                <a:lnTo>
                  <a:pt x="0" y="31737"/>
                </a:lnTo>
                <a:lnTo>
                  <a:pt x="2498" y="19395"/>
                </a:lnTo>
                <a:lnTo>
                  <a:pt x="9307" y="9305"/>
                </a:lnTo>
                <a:lnTo>
                  <a:pt x="19400" y="2497"/>
                </a:lnTo>
                <a:lnTo>
                  <a:pt x="31750" y="0"/>
                </a:lnTo>
                <a:lnTo>
                  <a:pt x="44099" y="2497"/>
                </a:lnTo>
                <a:lnTo>
                  <a:pt x="54192" y="9305"/>
                </a:lnTo>
                <a:lnTo>
                  <a:pt x="61001" y="19395"/>
                </a:lnTo>
                <a:lnTo>
                  <a:pt x="63500" y="31737"/>
                </a:lnTo>
                <a:lnTo>
                  <a:pt x="61001" y="44086"/>
                </a:lnTo>
                <a:lnTo>
                  <a:pt x="54192" y="54179"/>
                </a:lnTo>
                <a:lnTo>
                  <a:pt x="44099" y="60989"/>
                </a:lnTo>
                <a:lnTo>
                  <a:pt x="31750" y="63487"/>
                </a:lnTo>
                <a:close/>
              </a:path>
            </a:pathLst>
          </a:custGeom>
          <a:ln w="12700">
            <a:solidFill>
              <a:srgbClr val="21A18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20"/>
          <p:cNvSpPr/>
          <p:nvPr/>
        </p:nvSpPr>
        <p:spPr>
          <a:xfrm>
            <a:off x="3276947" y="1955841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63487"/>
                </a:moveTo>
                <a:lnTo>
                  <a:pt x="19400" y="60989"/>
                </a:lnTo>
                <a:lnTo>
                  <a:pt x="9307" y="54179"/>
                </a:lnTo>
                <a:lnTo>
                  <a:pt x="2498" y="44086"/>
                </a:lnTo>
                <a:lnTo>
                  <a:pt x="0" y="31737"/>
                </a:lnTo>
                <a:lnTo>
                  <a:pt x="2498" y="19395"/>
                </a:lnTo>
                <a:lnTo>
                  <a:pt x="9307" y="9305"/>
                </a:lnTo>
                <a:lnTo>
                  <a:pt x="19400" y="2497"/>
                </a:lnTo>
                <a:lnTo>
                  <a:pt x="31750" y="0"/>
                </a:lnTo>
                <a:lnTo>
                  <a:pt x="44099" y="2497"/>
                </a:lnTo>
                <a:lnTo>
                  <a:pt x="54192" y="9305"/>
                </a:lnTo>
                <a:lnTo>
                  <a:pt x="61001" y="19395"/>
                </a:lnTo>
                <a:lnTo>
                  <a:pt x="63500" y="31737"/>
                </a:lnTo>
                <a:lnTo>
                  <a:pt x="61001" y="44086"/>
                </a:lnTo>
                <a:lnTo>
                  <a:pt x="54192" y="54179"/>
                </a:lnTo>
                <a:lnTo>
                  <a:pt x="44099" y="60989"/>
                </a:lnTo>
                <a:lnTo>
                  <a:pt x="31750" y="63487"/>
                </a:lnTo>
                <a:close/>
              </a:path>
            </a:pathLst>
          </a:custGeom>
          <a:ln w="12700">
            <a:solidFill>
              <a:srgbClr val="21A18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object 21"/>
          <p:cNvSpPr/>
          <p:nvPr/>
        </p:nvSpPr>
        <p:spPr>
          <a:xfrm>
            <a:off x="3302577" y="1979649"/>
            <a:ext cx="2594662" cy="1417322"/>
          </a:xfrm>
          <a:custGeom>
            <a:avLst/>
            <a:gdLst>
              <a:gd name="connsiteX0" fmla="*/ 26276 w 3374516"/>
              <a:gd name="connsiteY0" fmla="*/ 0 h 1359763"/>
              <a:gd name="connsiteX1" fmla="*/ 3374517 w 3374516"/>
              <a:gd name="connsiteY1" fmla="*/ 0 h 1359763"/>
              <a:gd name="connsiteX2" fmla="*/ 3374517 w 3374516"/>
              <a:gd name="connsiteY2" fmla="*/ 1359763 h 1359763"/>
              <a:gd name="connsiteX3" fmla="*/ 0 w 3374516"/>
              <a:gd name="connsiteY3" fmla="*/ 1359763 h 1359763"/>
              <a:gd name="connsiteX4" fmla="*/ 0 w 3374516"/>
              <a:gd name="connsiteY4" fmla="*/ 442102 h 1359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4516" h="1359763">
                <a:moveTo>
                  <a:pt x="26276" y="0"/>
                </a:moveTo>
                <a:lnTo>
                  <a:pt x="3374517" y="0"/>
                </a:lnTo>
                <a:lnTo>
                  <a:pt x="3374517" y="1359763"/>
                </a:lnTo>
                <a:lnTo>
                  <a:pt x="0" y="1359763"/>
                </a:lnTo>
                <a:lnTo>
                  <a:pt x="0" y="442102"/>
                </a:lnTo>
              </a:path>
            </a:pathLst>
          </a:custGeom>
          <a:ln w="12700">
            <a:solidFill>
              <a:srgbClr val="21A18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object 22"/>
          <p:cNvSpPr/>
          <p:nvPr/>
        </p:nvSpPr>
        <p:spPr>
          <a:xfrm>
            <a:off x="3412073" y="3641599"/>
            <a:ext cx="2381250" cy="1362201"/>
          </a:xfrm>
          <a:custGeom>
            <a:avLst/>
            <a:gdLst/>
            <a:ahLst/>
            <a:cxnLst/>
            <a:rect l="l" t="t" r="r" b="b"/>
            <a:pathLst>
              <a:path w="3175000" h="2184400">
                <a:moveTo>
                  <a:pt x="3175000" y="2184209"/>
                </a:moveTo>
                <a:lnTo>
                  <a:pt x="0" y="2184209"/>
                </a:lnTo>
                <a:lnTo>
                  <a:pt x="0" y="0"/>
                </a:lnTo>
                <a:lnTo>
                  <a:pt x="3175000" y="0"/>
                </a:lnTo>
                <a:lnTo>
                  <a:pt x="3175000" y="2184209"/>
                </a:lnTo>
                <a:close/>
              </a:path>
            </a:pathLst>
          </a:custGeom>
          <a:solidFill>
            <a:srgbClr val="ECF1F0"/>
          </a:solidFill>
          <a:ln w="12700">
            <a:solidFill>
              <a:srgbClr val="21A18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9" name="object 24"/>
          <p:cNvSpPr/>
          <p:nvPr/>
        </p:nvSpPr>
        <p:spPr>
          <a:xfrm>
            <a:off x="4602696" y="3397395"/>
            <a:ext cx="0" cy="244316"/>
          </a:xfrm>
          <a:custGeom>
            <a:avLst/>
            <a:gdLst/>
            <a:ahLst/>
            <a:cxnLst/>
            <a:rect l="l" t="t" r="r" b="b"/>
            <a:pathLst>
              <a:path h="325755">
                <a:moveTo>
                  <a:pt x="0" y="0"/>
                </a:moveTo>
                <a:lnTo>
                  <a:pt x="0" y="325602"/>
                </a:lnTo>
              </a:path>
            </a:pathLst>
          </a:custGeom>
          <a:ln w="12700">
            <a:solidFill>
              <a:srgbClr val="21A18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0" name="object 25"/>
          <p:cNvSpPr/>
          <p:nvPr/>
        </p:nvSpPr>
        <p:spPr>
          <a:xfrm>
            <a:off x="4578884" y="3617786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19400" y="2497"/>
                </a:lnTo>
                <a:lnTo>
                  <a:pt x="9307" y="9305"/>
                </a:lnTo>
                <a:lnTo>
                  <a:pt x="2498" y="19395"/>
                </a:lnTo>
                <a:lnTo>
                  <a:pt x="0" y="31737"/>
                </a:lnTo>
                <a:lnTo>
                  <a:pt x="2498" y="44086"/>
                </a:lnTo>
                <a:lnTo>
                  <a:pt x="9307" y="54179"/>
                </a:lnTo>
                <a:lnTo>
                  <a:pt x="19400" y="60989"/>
                </a:lnTo>
                <a:lnTo>
                  <a:pt x="31750" y="63487"/>
                </a:lnTo>
                <a:lnTo>
                  <a:pt x="44099" y="60989"/>
                </a:lnTo>
                <a:lnTo>
                  <a:pt x="54192" y="54179"/>
                </a:lnTo>
                <a:lnTo>
                  <a:pt x="61001" y="44086"/>
                </a:lnTo>
                <a:lnTo>
                  <a:pt x="63500" y="31737"/>
                </a:lnTo>
                <a:lnTo>
                  <a:pt x="61001" y="19395"/>
                </a:lnTo>
                <a:lnTo>
                  <a:pt x="54192" y="9305"/>
                </a:lnTo>
                <a:lnTo>
                  <a:pt x="44099" y="2497"/>
                </a:lnTo>
                <a:lnTo>
                  <a:pt x="31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5" name="object 30"/>
          <p:cNvSpPr txBox="1"/>
          <p:nvPr/>
        </p:nvSpPr>
        <p:spPr>
          <a:xfrm>
            <a:off x="3412073" y="3641599"/>
            <a:ext cx="2381250" cy="1241205"/>
          </a:xfrm>
          <a:prstGeom prst="rect">
            <a:avLst/>
          </a:prstGeom>
          <a:ln w="12700">
            <a:noFill/>
          </a:ln>
        </p:spPr>
        <p:txBody>
          <a:bodyPr vert="horz" wrap="square" lIns="0" tIns="131921" rIns="0" bIns="0" rtlCol="0">
            <a:spAutoFit/>
          </a:bodyPr>
          <a:lstStyle/>
          <a:p>
            <a:pPr marL="119539" marR="113824" algn="ctr">
              <a:spcBef>
                <a:spcPts val="1039"/>
              </a:spcBef>
            </a:pP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The</a:t>
            </a:r>
            <a:r>
              <a:rPr lang="en-US" sz="1200" spc="-8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ccNSO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provides </a:t>
            </a:r>
            <a:r>
              <a:rPr sz="1200" dirty="0">
                <a:solidFill>
                  <a:schemeClr val="accent2"/>
                </a:solidFill>
                <a:latin typeface="Arial"/>
                <a:cs typeface="Arial"/>
              </a:rPr>
              <a:t>a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forum for</a:t>
            </a:r>
            <a:r>
              <a:rPr lang="en-US" sz="1200" spc="-8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country code </a:t>
            </a:r>
            <a:r>
              <a:rPr sz="1200" spc="-41" dirty="0">
                <a:solidFill>
                  <a:schemeClr val="accent2"/>
                </a:solidFill>
                <a:latin typeface="Arial"/>
                <a:cs typeface="Arial"/>
              </a:rPr>
              <a:t>Top </a:t>
            </a:r>
            <a:r>
              <a:rPr sz="1200" spc="-19" dirty="0">
                <a:solidFill>
                  <a:schemeClr val="accent2"/>
                </a:solidFill>
                <a:latin typeface="Arial"/>
                <a:cs typeface="Arial"/>
              </a:rPr>
              <a:t>Level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Domain</a:t>
            </a:r>
            <a:r>
              <a:rPr lang="en-US" sz="1200" spc="-11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38" dirty="0">
                <a:solidFill>
                  <a:schemeClr val="accent2"/>
                </a:solidFill>
                <a:latin typeface="Arial"/>
                <a:cs typeface="Arial"/>
              </a:rPr>
              <a:t>(ccTLD)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managers to meet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and</a:t>
            </a:r>
            <a:r>
              <a:rPr lang="en-US" sz="1200" spc="-8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discuss topical issues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of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concern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to </a:t>
            </a:r>
            <a:r>
              <a:rPr sz="1200" spc="-23" dirty="0">
                <a:solidFill>
                  <a:schemeClr val="accent2"/>
                </a:solidFill>
                <a:latin typeface="Arial"/>
                <a:cs typeface="Arial"/>
              </a:rPr>
              <a:t>ccTLDs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from </a:t>
            </a:r>
            <a:r>
              <a:rPr sz="1200" dirty="0">
                <a:solidFill>
                  <a:schemeClr val="accent2"/>
                </a:solidFill>
                <a:latin typeface="Arial"/>
                <a:cs typeface="Arial"/>
              </a:rPr>
              <a:t>a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global</a:t>
            </a:r>
            <a:r>
              <a:rPr sz="1200" spc="-41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perspective.</a:t>
            </a:r>
            <a:endParaRPr sz="1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31" name="object 26"/>
          <p:cNvSpPr/>
          <p:nvPr/>
        </p:nvSpPr>
        <p:spPr>
          <a:xfrm>
            <a:off x="4578884" y="3617786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63487"/>
                </a:moveTo>
                <a:lnTo>
                  <a:pt x="19400" y="60989"/>
                </a:lnTo>
                <a:lnTo>
                  <a:pt x="9307" y="54179"/>
                </a:lnTo>
                <a:lnTo>
                  <a:pt x="2498" y="44086"/>
                </a:lnTo>
                <a:lnTo>
                  <a:pt x="0" y="31737"/>
                </a:lnTo>
                <a:lnTo>
                  <a:pt x="2498" y="19395"/>
                </a:lnTo>
                <a:lnTo>
                  <a:pt x="9307" y="9305"/>
                </a:lnTo>
                <a:lnTo>
                  <a:pt x="19400" y="2497"/>
                </a:lnTo>
                <a:lnTo>
                  <a:pt x="31750" y="0"/>
                </a:lnTo>
                <a:lnTo>
                  <a:pt x="44099" y="2497"/>
                </a:lnTo>
                <a:lnTo>
                  <a:pt x="54192" y="9305"/>
                </a:lnTo>
                <a:lnTo>
                  <a:pt x="61001" y="19395"/>
                </a:lnTo>
                <a:lnTo>
                  <a:pt x="63500" y="31737"/>
                </a:lnTo>
                <a:lnTo>
                  <a:pt x="61001" y="44086"/>
                </a:lnTo>
                <a:lnTo>
                  <a:pt x="54192" y="54179"/>
                </a:lnTo>
                <a:lnTo>
                  <a:pt x="44099" y="60989"/>
                </a:lnTo>
                <a:lnTo>
                  <a:pt x="31750" y="6348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21A18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764" y="2045187"/>
            <a:ext cx="324000" cy="324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9" y="1551122"/>
            <a:ext cx="1961957" cy="387844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6352484" y="3020780"/>
            <a:ext cx="2045650" cy="490012"/>
            <a:chOff x="2085980" y="5486400"/>
            <a:chExt cx="2045650" cy="490012"/>
          </a:xfrm>
        </p:grpSpPr>
        <p:sp>
          <p:nvSpPr>
            <p:cNvPr id="32" name="Rounded Rectangle 31"/>
            <p:cNvSpPr/>
            <p:nvPr/>
          </p:nvSpPr>
          <p:spPr>
            <a:xfrm>
              <a:off x="2085980" y="5486400"/>
              <a:ext cx="2045650" cy="49001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 descr="0202-sphere.eps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30910" y="5575314"/>
              <a:ext cx="296155" cy="296155"/>
            </a:xfrm>
            <a:prstGeom prst="rect">
              <a:avLst/>
            </a:prstGeom>
          </p:spPr>
        </p:pic>
        <p:sp>
          <p:nvSpPr>
            <p:cNvPr id="34" name="Text Placeholder 33">
              <a:hlinkClick r:id="rId6"/>
            </p:cNvPr>
            <p:cNvSpPr txBox="1">
              <a:spLocks/>
            </p:cNvSpPr>
            <p:nvPr/>
          </p:nvSpPr>
          <p:spPr>
            <a:xfrm>
              <a:off x="2608658" y="5612259"/>
              <a:ext cx="1264923" cy="292423"/>
            </a:xfrm>
            <a:prstGeom prst="rect">
              <a:avLst/>
            </a:prstGeom>
            <a:noFill/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</a:pPr>
              <a:r>
                <a:rPr lang="en-AU" sz="1800">
                  <a:solidFill>
                    <a:schemeClr val="bg1"/>
                  </a:solidFill>
                  <a:latin typeface="Arial"/>
                  <a:ea typeface="Segoe UI" panose="020B0502040204020203" pitchFamily="34" charset="0"/>
                  <a:cs typeface="Arial"/>
                </a:rPr>
                <a:t>Learn More</a:t>
              </a:r>
              <a:endParaRPr lang="en-AU" sz="1800" b="1" dirty="0">
                <a:solidFill>
                  <a:schemeClr val="bg1"/>
                </a:solidFill>
                <a:latin typeface="Arial"/>
                <a:ea typeface="Segoe UI" panose="020B0502040204020203" pitchFamily="34" charset="0"/>
                <a:cs typeface="Arial"/>
              </a:endParaRPr>
            </a:p>
          </p:txBody>
        </p:sp>
        <p:sp>
          <p:nvSpPr>
            <p:cNvPr id="39" name="Isosceles Triangle 5">
              <a:hlinkClick r:id="rId6"/>
            </p:cNvPr>
            <p:cNvSpPr/>
            <p:nvPr/>
          </p:nvSpPr>
          <p:spPr>
            <a:xfrm rot="5400000">
              <a:off x="3827662" y="5665510"/>
              <a:ext cx="160531" cy="13838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0" name="Content Placeholder 2">
            <a:hlinkClick r:id="rId6"/>
          </p:cNvPr>
          <p:cNvSpPr txBox="1">
            <a:spLocks/>
          </p:cNvSpPr>
          <p:nvPr/>
        </p:nvSpPr>
        <p:spPr>
          <a:xfrm>
            <a:off x="6240859" y="3573888"/>
            <a:ext cx="2344241" cy="340125"/>
          </a:xfrm>
          <a:prstGeom prst="rect">
            <a:avLst/>
          </a:prstGeom>
        </p:spPr>
        <p:txBody>
          <a:bodyPr lIns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600" u="sng" dirty="0">
                <a:hlinkClick r:id="rId6"/>
              </a:rPr>
              <a:t>https://ccnso.icann.org</a:t>
            </a:r>
            <a:endParaRPr lang="en-US" sz="1600" b="1" dirty="0">
              <a:solidFill>
                <a:schemeClr val="accent1"/>
              </a:solidFill>
              <a:cs typeface="Arial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801" y="2463866"/>
            <a:ext cx="2266356" cy="37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1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ject 65"/>
          <p:cNvSpPr/>
          <p:nvPr/>
        </p:nvSpPr>
        <p:spPr>
          <a:xfrm>
            <a:off x="1461781" y="3727737"/>
            <a:ext cx="1508760" cy="732949"/>
          </a:xfrm>
          <a:custGeom>
            <a:avLst/>
            <a:gdLst/>
            <a:ahLst/>
            <a:cxnLst/>
            <a:rect l="l" t="t" r="r" b="b"/>
            <a:pathLst>
              <a:path w="2011679" h="977264">
                <a:moveTo>
                  <a:pt x="0" y="951852"/>
                </a:moveTo>
                <a:lnTo>
                  <a:pt x="0" y="0"/>
                </a:lnTo>
                <a:lnTo>
                  <a:pt x="0" y="753237"/>
                </a:lnTo>
                <a:lnTo>
                  <a:pt x="2011362" y="753237"/>
                </a:lnTo>
                <a:lnTo>
                  <a:pt x="2011362" y="977252"/>
                </a:lnTo>
              </a:path>
            </a:pathLst>
          </a:custGeom>
          <a:ln w="12699">
            <a:solidFill>
              <a:srgbClr val="107D8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2" y="1540277"/>
            <a:ext cx="1961957" cy="387844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904" y="46179"/>
            <a:ext cx="8426011" cy="450663"/>
          </a:xfrm>
        </p:spPr>
        <p:txBody>
          <a:bodyPr/>
          <a:lstStyle/>
          <a:p>
            <a:r>
              <a:rPr lang="en-US" dirty="0"/>
              <a:t>Generic </a:t>
            </a:r>
            <a:r>
              <a:rPr lang="en-US" spc="-4" dirty="0"/>
              <a:t>Names </a:t>
            </a:r>
            <a:r>
              <a:rPr lang="en-US" dirty="0"/>
              <a:t>Supporting Organization</a:t>
            </a:r>
            <a:r>
              <a:rPr lang="en-US" spc="-71" dirty="0"/>
              <a:t> </a:t>
            </a:r>
            <a:r>
              <a:rPr lang="en-US" spc="-4" dirty="0"/>
              <a:t>(GNSO)</a:t>
            </a:r>
            <a:endParaRPr lang="en-US" dirty="0"/>
          </a:p>
        </p:txBody>
      </p:sp>
      <p:sp>
        <p:nvSpPr>
          <p:cNvPr id="23" name="object 18"/>
          <p:cNvSpPr txBox="1"/>
          <p:nvPr/>
        </p:nvSpPr>
        <p:spPr>
          <a:xfrm>
            <a:off x="3133133" y="1256507"/>
            <a:ext cx="3063307" cy="108683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ts val="1400"/>
              </a:lnSpc>
              <a:spcBef>
                <a:spcPts val="75"/>
              </a:spcBef>
            </a:pPr>
            <a:r>
              <a:rPr sz="1500" b="1" spc="-15" dirty="0">
                <a:solidFill>
                  <a:srgbClr val="107D85"/>
                </a:solidFill>
                <a:latin typeface="Arial"/>
                <a:cs typeface="Arial"/>
              </a:rPr>
              <a:t>GNSO</a:t>
            </a:r>
            <a:endParaRPr sz="1500" dirty="0">
              <a:latin typeface="Arial"/>
              <a:cs typeface="Arial"/>
            </a:endParaRPr>
          </a:p>
          <a:p>
            <a:pPr marL="9525" marR="3810">
              <a:lnSpc>
                <a:spcPts val="1400"/>
              </a:lnSpc>
              <a:spcBef>
                <a:spcPts val="15"/>
              </a:spcBef>
            </a:pPr>
            <a:r>
              <a:rPr lang="en-GB" sz="1200" spc="-8" dirty="0">
                <a:solidFill>
                  <a:schemeClr val="accent2"/>
                </a:solidFill>
                <a:latin typeface="Arial"/>
                <a:cs typeface="Arial"/>
              </a:rPr>
              <a:t>The GNSO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Council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is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composed of </a:t>
            </a:r>
            <a:r>
              <a:rPr sz="1200" spc="-19" dirty="0">
                <a:solidFill>
                  <a:schemeClr val="accent2"/>
                </a:solidFill>
                <a:latin typeface="Arial"/>
                <a:cs typeface="Arial"/>
              </a:rPr>
              <a:t>21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members </a:t>
            </a:r>
            <a:r>
              <a:rPr sz="1200" dirty="0">
                <a:solidFill>
                  <a:schemeClr val="accent2"/>
                </a:solidFill>
                <a:latin typeface="Arial"/>
                <a:cs typeface="Arial"/>
              </a:rPr>
              <a:t>—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divided</a:t>
            </a:r>
            <a:r>
              <a:rPr lang="en-US" sz="1200" spc="-8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into </a:t>
            </a:r>
            <a:r>
              <a:rPr sz="1200" dirty="0">
                <a:solidFill>
                  <a:schemeClr val="accent2"/>
                </a:solidFill>
                <a:latin typeface="Arial"/>
                <a:cs typeface="Arial"/>
              </a:rPr>
              <a:t>2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houses </a:t>
            </a:r>
            <a:r>
              <a:rPr sz="1200" spc="-15" dirty="0">
                <a:solidFill>
                  <a:schemeClr val="accent2"/>
                </a:solidFill>
                <a:latin typeface="Arial"/>
                <a:cs typeface="Arial"/>
              </a:rPr>
              <a:t>(contracted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and non-contracted</a:t>
            </a:r>
            <a:r>
              <a:rPr lang="en-US" sz="1200" spc="-8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parties) </a:t>
            </a:r>
            <a:r>
              <a:rPr sz="1200" dirty="0">
                <a:solidFill>
                  <a:schemeClr val="accent2"/>
                </a:solidFill>
                <a:latin typeface="Arial"/>
                <a:cs typeface="Arial"/>
              </a:rPr>
              <a:t>—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who work on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generic top-level domain</a:t>
            </a:r>
            <a:r>
              <a:rPr lang="en-US" sz="1200" spc="-8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name </a:t>
            </a:r>
            <a:r>
              <a:rPr sz="1200" spc="-38" dirty="0">
                <a:solidFill>
                  <a:schemeClr val="accent2"/>
                </a:solidFill>
                <a:latin typeface="Arial"/>
                <a:cs typeface="Arial"/>
              </a:rPr>
              <a:t>(gTLD)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policies </a:t>
            </a:r>
            <a:r>
              <a:rPr sz="1200" spc="-26" dirty="0">
                <a:solidFill>
                  <a:schemeClr val="accent2"/>
                </a:solidFill>
                <a:latin typeface="Arial"/>
                <a:cs typeface="Arial"/>
              </a:rPr>
              <a:t>(e.g.,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.com, new</a:t>
            </a:r>
            <a:r>
              <a:rPr sz="1200" spc="94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34" dirty="0">
                <a:solidFill>
                  <a:schemeClr val="accent2"/>
                </a:solidFill>
                <a:latin typeface="Arial"/>
                <a:cs typeface="Arial"/>
              </a:rPr>
              <a:t>gTLDs).</a:t>
            </a:r>
            <a:endParaRPr sz="1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24" name="object 19"/>
          <p:cNvSpPr/>
          <p:nvPr/>
        </p:nvSpPr>
        <p:spPr>
          <a:xfrm>
            <a:off x="2861727" y="1108008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63487"/>
                </a:moveTo>
                <a:lnTo>
                  <a:pt x="19400" y="60989"/>
                </a:lnTo>
                <a:lnTo>
                  <a:pt x="9307" y="54179"/>
                </a:lnTo>
                <a:lnTo>
                  <a:pt x="2498" y="44086"/>
                </a:lnTo>
                <a:lnTo>
                  <a:pt x="0" y="31737"/>
                </a:lnTo>
                <a:lnTo>
                  <a:pt x="2498" y="19395"/>
                </a:lnTo>
                <a:lnTo>
                  <a:pt x="9307" y="9305"/>
                </a:lnTo>
                <a:lnTo>
                  <a:pt x="19400" y="2497"/>
                </a:lnTo>
                <a:lnTo>
                  <a:pt x="31750" y="0"/>
                </a:lnTo>
                <a:lnTo>
                  <a:pt x="44099" y="2497"/>
                </a:lnTo>
                <a:lnTo>
                  <a:pt x="54192" y="9305"/>
                </a:lnTo>
                <a:lnTo>
                  <a:pt x="61001" y="19395"/>
                </a:lnTo>
                <a:lnTo>
                  <a:pt x="63500" y="31737"/>
                </a:lnTo>
                <a:lnTo>
                  <a:pt x="61001" y="44086"/>
                </a:lnTo>
                <a:lnTo>
                  <a:pt x="54192" y="54179"/>
                </a:lnTo>
                <a:lnTo>
                  <a:pt x="44099" y="60989"/>
                </a:lnTo>
                <a:lnTo>
                  <a:pt x="31750" y="63487"/>
                </a:lnTo>
                <a:close/>
              </a:path>
            </a:pathLst>
          </a:custGeom>
          <a:ln w="12700">
            <a:solidFill>
              <a:srgbClr val="107D8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20"/>
          <p:cNvSpPr/>
          <p:nvPr/>
        </p:nvSpPr>
        <p:spPr>
          <a:xfrm>
            <a:off x="2859560" y="1611979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63487"/>
                </a:moveTo>
                <a:lnTo>
                  <a:pt x="19400" y="60989"/>
                </a:lnTo>
                <a:lnTo>
                  <a:pt x="9307" y="54179"/>
                </a:lnTo>
                <a:lnTo>
                  <a:pt x="2498" y="44086"/>
                </a:lnTo>
                <a:lnTo>
                  <a:pt x="0" y="31737"/>
                </a:lnTo>
                <a:lnTo>
                  <a:pt x="2498" y="19395"/>
                </a:lnTo>
                <a:lnTo>
                  <a:pt x="9307" y="9305"/>
                </a:lnTo>
                <a:lnTo>
                  <a:pt x="19400" y="2497"/>
                </a:lnTo>
                <a:lnTo>
                  <a:pt x="31750" y="0"/>
                </a:lnTo>
                <a:lnTo>
                  <a:pt x="44099" y="2497"/>
                </a:lnTo>
                <a:lnTo>
                  <a:pt x="54192" y="9305"/>
                </a:lnTo>
                <a:lnTo>
                  <a:pt x="61001" y="19395"/>
                </a:lnTo>
                <a:lnTo>
                  <a:pt x="63500" y="31737"/>
                </a:lnTo>
                <a:lnTo>
                  <a:pt x="61001" y="44086"/>
                </a:lnTo>
                <a:lnTo>
                  <a:pt x="54192" y="54179"/>
                </a:lnTo>
                <a:lnTo>
                  <a:pt x="44099" y="60989"/>
                </a:lnTo>
                <a:lnTo>
                  <a:pt x="31750" y="63487"/>
                </a:lnTo>
                <a:close/>
              </a:path>
            </a:pathLst>
          </a:custGeom>
          <a:ln w="12700">
            <a:solidFill>
              <a:srgbClr val="107D8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object 21"/>
          <p:cNvSpPr/>
          <p:nvPr/>
        </p:nvSpPr>
        <p:spPr>
          <a:xfrm>
            <a:off x="2878353" y="1131816"/>
            <a:ext cx="3465247" cy="1335748"/>
          </a:xfrm>
          <a:custGeom>
            <a:avLst/>
            <a:gdLst>
              <a:gd name="connsiteX0" fmla="*/ 45300 w 4352886"/>
              <a:gd name="connsiteY0" fmla="*/ 0 h 1361871"/>
              <a:gd name="connsiteX1" fmla="*/ 4352886 w 4352886"/>
              <a:gd name="connsiteY1" fmla="*/ 0 h 1361871"/>
              <a:gd name="connsiteX2" fmla="*/ 4352886 w 4352886"/>
              <a:gd name="connsiteY2" fmla="*/ 1361871 h 1361871"/>
              <a:gd name="connsiteX3" fmla="*/ 0 w 4352886"/>
              <a:gd name="connsiteY3" fmla="*/ 1361871 h 1361871"/>
              <a:gd name="connsiteX4" fmla="*/ 6346 w 4352886"/>
              <a:gd name="connsiteY4" fmla="*/ 541992 h 136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886" h="1361871">
                <a:moveTo>
                  <a:pt x="45300" y="0"/>
                </a:moveTo>
                <a:lnTo>
                  <a:pt x="4352886" y="0"/>
                </a:lnTo>
                <a:lnTo>
                  <a:pt x="4352886" y="1361871"/>
                </a:lnTo>
                <a:lnTo>
                  <a:pt x="0" y="1361871"/>
                </a:lnTo>
                <a:cubicBezTo>
                  <a:pt x="0" y="1110898"/>
                  <a:pt x="6346" y="792965"/>
                  <a:pt x="6346" y="541992"/>
                </a:cubicBezTo>
              </a:path>
            </a:pathLst>
          </a:custGeom>
          <a:ln w="12700">
            <a:solidFill>
              <a:srgbClr val="107D8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8" name="object 23"/>
          <p:cNvSpPr/>
          <p:nvPr/>
        </p:nvSpPr>
        <p:spPr>
          <a:xfrm>
            <a:off x="685495" y="2926765"/>
            <a:ext cx="1571625" cy="894483"/>
          </a:xfrm>
          <a:custGeom>
            <a:avLst/>
            <a:gdLst/>
            <a:ahLst/>
            <a:cxnLst/>
            <a:rect l="l" t="t" r="r" b="b"/>
            <a:pathLst>
              <a:path w="2095500" h="1068070">
                <a:moveTo>
                  <a:pt x="2095500" y="1067955"/>
                </a:moveTo>
                <a:lnTo>
                  <a:pt x="0" y="1067955"/>
                </a:lnTo>
                <a:lnTo>
                  <a:pt x="0" y="0"/>
                </a:lnTo>
                <a:lnTo>
                  <a:pt x="2095500" y="0"/>
                </a:lnTo>
                <a:lnTo>
                  <a:pt x="2095500" y="1067955"/>
                </a:lnTo>
                <a:close/>
              </a:path>
            </a:pathLst>
          </a:custGeom>
          <a:solidFill>
            <a:srgbClr val="EEF1F1"/>
          </a:solidFill>
          <a:ln w="12700">
            <a:solidFill>
              <a:srgbClr val="107D8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0" name="object 25"/>
          <p:cNvSpPr/>
          <p:nvPr/>
        </p:nvSpPr>
        <p:spPr>
          <a:xfrm>
            <a:off x="771220" y="4459480"/>
            <a:ext cx="1381125" cy="1405007"/>
          </a:xfrm>
          <a:custGeom>
            <a:avLst/>
            <a:gdLst/>
            <a:ahLst/>
            <a:cxnLst/>
            <a:rect l="l" t="t" r="r" b="b"/>
            <a:pathLst>
              <a:path w="1841500" h="1270000">
                <a:moveTo>
                  <a:pt x="1841500" y="1269999"/>
                </a:moveTo>
                <a:lnTo>
                  <a:pt x="0" y="1269999"/>
                </a:lnTo>
                <a:lnTo>
                  <a:pt x="0" y="0"/>
                </a:lnTo>
                <a:lnTo>
                  <a:pt x="1841500" y="0"/>
                </a:lnTo>
                <a:lnTo>
                  <a:pt x="1841500" y="1269999"/>
                </a:lnTo>
                <a:close/>
              </a:path>
            </a:pathLst>
          </a:custGeom>
          <a:solidFill>
            <a:srgbClr val="EEF1F1"/>
          </a:solidFill>
          <a:ln w="12700">
            <a:solidFill>
              <a:srgbClr val="107D8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2" name="object 27"/>
          <p:cNvSpPr/>
          <p:nvPr/>
        </p:nvSpPr>
        <p:spPr>
          <a:xfrm>
            <a:off x="2279742" y="4459480"/>
            <a:ext cx="1381125" cy="1405007"/>
          </a:xfrm>
          <a:custGeom>
            <a:avLst/>
            <a:gdLst/>
            <a:ahLst/>
            <a:cxnLst/>
            <a:rect l="l" t="t" r="r" b="b"/>
            <a:pathLst>
              <a:path w="1841500" h="1270000">
                <a:moveTo>
                  <a:pt x="1841500" y="1269999"/>
                </a:moveTo>
                <a:lnTo>
                  <a:pt x="0" y="1269999"/>
                </a:lnTo>
                <a:lnTo>
                  <a:pt x="0" y="0"/>
                </a:lnTo>
                <a:lnTo>
                  <a:pt x="1841500" y="0"/>
                </a:lnTo>
                <a:lnTo>
                  <a:pt x="1841500" y="1269999"/>
                </a:lnTo>
                <a:close/>
              </a:path>
            </a:pathLst>
          </a:custGeom>
          <a:solidFill>
            <a:srgbClr val="EEF1F1"/>
          </a:solidFill>
          <a:ln w="12700">
            <a:solidFill>
              <a:srgbClr val="107D8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3" name="object 28"/>
          <p:cNvSpPr/>
          <p:nvPr/>
        </p:nvSpPr>
        <p:spPr>
          <a:xfrm>
            <a:off x="2816342" y="3705225"/>
            <a:ext cx="1524000" cy="468084"/>
          </a:xfrm>
          <a:custGeom>
            <a:avLst/>
            <a:gdLst/>
            <a:ahLst/>
            <a:cxnLst/>
            <a:rect l="l" t="t" r="r" b="b"/>
            <a:pathLst>
              <a:path w="2032000" h="512445">
                <a:moveTo>
                  <a:pt x="2032000" y="512292"/>
                </a:moveTo>
                <a:lnTo>
                  <a:pt x="0" y="512292"/>
                </a:lnTo>
                <a:lnTo>
                  <a:pt x="0" y="0"/>
                </a:lnTo>
                <a:lnTo>
                  <a:pt x="2032000" y="0"/>
                </a:lnTo>
                <a:lnTo>
                  <a:pt x="2032000" y="512292"/>
                </a:lnTo>
                <a:close/>
              </a:path>
            </a:pathLst>
          </a:custGeom>
          <a:solidFill>
            <a:srgbClr val="EEF1F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4" name="object 29"/>
          <p:cNvSpPr/>
          <p:nvPr/>
        </p:nvSpPr>
        <p:spPr>
          <a:xfrm>
            <a:off x="2816342" y="3705224"/>
            <a:ext cx="1524000" cy="468085"/>
          </a:xfrm>
          <a:custGeom>
            <a:avLst/>
            <a:gdLst/>
            <a:ahLst/>
            <a:cxnLst/>
            <a:rect l="l" t="t" r="r" b="b"/>
            <a:pathLst>
              <a:path w="2032000" h="512445">
                <a:moveTo>
                  <a:pt x="2032000" y="512292"/>
                </a:moveTo>
                <a:lnTo>
                  <a:pt x="0" y="512292"/>
                </a:lnTo>
                <a:lnTo>
                  <a:pt x="0" y="0"/>
                </a:lnTo>
                <a:lnTo>
                  <a:pt x="2032000" y="0"/>
                </a:lnTo>
                <a:lnTo>
                  <a:pt x="2032000" y="512292"/>
                </a:lnTo>
                <a:close/>
              </a:path>
            </a:pathLst>
          </a:custGeom>
          <a:ln w="12700">
            <a:solidFill>
              <a:srgbClr val="107D8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5" name="object 30"/>
          <p:cNvSpPr/>
          <p:nvPr/>
        </p:nvSpPr>
        <p:spPr>
          <a:xfrm>
            <a:off x="2816342" y="2926776"/>
            <a:ext cx="1524000" cy="614839"/>
          </a:xfrm>
          <a:custGeom>
            <a:avLst/>
            <a:gdLst/>
            <a:ahLst/>
            <a:cxnLst/>
            <a:rect l="l" t="t" r="r" b="b"/>
            <a:pathLst>
              <a:path w="2032000" h="819785">
                <a:moveTo>
                  <a:pt x="2032000" y="819556"/>
                </a:moveTo>
                <a:lnTo>
                  <a:pt x="0" y="819556"/>
                </a:lnTo>
                <a:lnTo>
                  <a:pt x="0" y="0"/>
                </a:lnTo>
                <a:lnTo>
                  <a:pt x="2032000" y="0"/>
                </a:lnTo>
                <a:lnTo>
                  <a:pt x="2032000" y="819556"/>
                </a:lnTo>
                <a:close/>
              </a:path>
            </a:pathLst>
          </a:custGeom>
          <a:solidFill>
            <a:srgbClr val="EEF1F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6" name="object 31"/>
          <p:cNvSpPr/>
          <p:nvPr/>
        </p:nvSpPr>
        <p:spPr>
          <a:xfrm>
            <a:off x="2816342" y="2926776"/>
            <a:ext cx="1524000" cy="614839"/>
          </a:xfrm>
          <a:custGeom>
            <a:avLst/>
            <a:gdLst/>
            <a:ahLst/>
            <a:cxnLst/>
            <a:rect l="l" t="t" r="r" b="b"/>
            <a:pathLst>
              <a:path w="2032000" h="819785">
                <a:moveTo>
                  <a:pt x="2032000" y="819556"/>
                </a:moveTo>
                <a:lnTo>
                  <a:pt x="0" y="819556"/>
                </a:lnTo>
                <a:lnTo>
                  <a:pt x="0" y="0"/>
                </a:lnTo>
                <a:lnTo>
                  <a:pt x="2032000" y="0"/>
                </a:lnTo>
                <a:lnTo>
                  <a:pt x="2032000" y="819556"/>
                </a:lnTo>
                <a:close/>
              </a:path>
            </a:pathLst>
          </a:custGeom>
          <a:ln w="12700">
            <a:solidFill>
              <a:srgbClr val="107D8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7" name="object 32"/>
          <p:cNvSpPr/>
          <p:nvPr/>
        </p:nvSpPr>
        <p:spPr>
          <a:xfrm>
            <a:off x="4847168" y="2926766"/>
            <a:ext cx="1524000" cy="620077"/>
          </a:xfrm>
          <a:custGeom>
            <a:avLst/>
            <a:gdLst/>
            <a:ahLst/>
            <a:cxnLst/>
            <a:rect l="l" t="t" r="r" b="b"/>
            <a:pathLst>
              <a:path w="2032000" h="826770">
                <a:moveTo>
                  <a:pt x="2032000" y="826655"/>
                </a:moveTo>
                <a:lnTo>
                  <a:pt x="0" y="826655"/>
                </a:lnTo>
                <a:lnTo>
                  <a:pt x="0" y="0"/>
                </a:lnTo>
                <a:lnTo>
                  <a:pt x="2032000" y="0"/>
                </a:lnTo>
                <a:lnTo>
                  <a:pt x="2032000" y="826655"/>
                </a:lnTo>
                <a:close/>
              </a:path>
            </a:pathLst>
          </a:custGeom>
          <a:solidFill>
            <a:srgbClr val="EEF1F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8" name="object 33"/>
          <p:cNvSpPr/>
          <p:nvPr/>
        </p:nvSpPr>
        <p:spPr>
          <a:xfrm>
            <a:off x="4847168" y="2926766"/>
            <a:ext cx="1524000" cy="620077"/>
          </a:xfrm>
          <a:custGeom>
            <a:avLst/>
            <a:gdLst/>
            <a:ahLst/>
            <a:cxnLst/>
            <a:rect l="l" t="t" r="r" b="b"/>
            <a:pathLst>
              <a:path w="2032000" h="826770">
                <a:moveTo>
                  <a:pt x="2032000" y="826655"/>
                </a:moveTo>
                <a:lnTo>
                  <a:pt x="0" y="826655"/>
                </a:lnTo>
                <a:lnTo>
                  <a:pt x="0" y="0"/>
                </a:lnTo>
                <a:lnTo>
                  <a:pt x="2032000" y="0"/>
                </a:lnTo>
                <a:lnTo>
                  <a:pt x="2032000" y="826655"/>
                </a:lnTo>
                <a:close/>
              </a:path>
            </a:pathLst>
          </a:custGeom>
          <a:ln w="12700">
            <a:solidFill>
              <a:srgbClr val="107D8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0" name="object 35"/>
          <p:cNvSpPr/>
          <p:nvPr/>
        </p:nvSpPr>
        <p:spPr>
          <a:xfrm>
            <a:off x="6782057" y="2926337"/>
            <a:ext cx="1762754" cy="866336"/>
          </a:xfrm>
          <a:custGeom>
            <a:avLst/>
            <a:gdLst/>
            <a:ahLst/>
            <a:cxnLst/>
            <a:rect l="l" t="t" r="r" b="b"/>
            <a:pathLst>
              <a:path w="2095500" h="1072514">
                <a:moveTo>
                  <a:pt x="2095500" y="1071994"/>
                </a:moveTo>
                <a:lnTo>
                  <a:pt x="0" y="1071994"/>
                </a:lnTo>
                <a:lnTo>
                  <a:pt x="0" y="0"/>
                </a:lnTo>
                <a:lnTo>
                  <a:pt x="2095500" y="0"/>
                </a:lnTo>
                <a:lnTo>
                  <a:pt x="2095500" y="1071994"/>
                </a:lnTo>
                <a:close/>
              </a:path>
            </a:pathLst>
          </a:custGeom>
          <a:solidFill>
            <a:srgbClr val="EEF1F1"/>
          </a:solidFill>
          <a:ln w="12700">
            <a:solidFill>
              <a:srgbClr val="107D8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1" name="object 36"/>
          <p:cNvSpPr/>
          <p:nvPr/>
        </p:nvSpPr>
        <p:spPr>
          <a:xfrm>
            <a:off x="4602695" y="2470925"/>
            <a:ext cx="3060734" cy="455844"/>
          </a:xfrm>
          <a:custGeom>
            <a:avLst/>
            <a:gdLst>
              <a:gd name="connsiteX0" fmla="*/ 4080979 w 4080978"/>
              <a:gd name="connsiteY0" fmla="*/ 607793 h 607792"/>
              <a:gd name="connsiteX1" fmla="*/ 4080979 w 4080978"/>
              <a:gd name="connsiteY1" fmla="*/ 396491 h 607792"/>
              <a:gd name="connsiteX2" fmla="*/ 0 w 4080978"/>
              <a:gd name="connsiteY2" fmla="*/ 396491 h 607792"/>
              <a:gd name="connsiteX3" fmla="*/ 0 w 4080978"/>
              <a:gd name="connsiteY3" fmla="*/ 0 h 60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80978" h="607792">
                <a:moveTo>
                  <a:pt x="4080979" y="607793"/>
                </a:moveTo>
                <a:lnTo>
                  <a:pt x="4080979" y="396491"/>
                </a:lnTo>
                <a:lnTo>
                  <a:pt x="0" y="396491"/>
                </a:lnTo>
                <a:lnTo>
                  <a:pt x="0" y="0"/>
                </a:lnTo>
              </a:path>
            </a:pathLst>
          </a:custGeom>
          <a:ln w="12699">
            <a:solidFill>
              <a:srgbClr val="107D8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2" name="object 37"/>
          <p:cNvSpPr/>
          <p:nvPr/>
        </p:nvSpPr>
        <p:spPr>
          <a:xfrm>
            <a:off x="1471306" y="2768297"/>
            <a:ext cx="2111216" cy="158591"/>
          </a:xfrm>
          <a:custGeom>
            <a:avLst/>
            <a:gdLst/>
            <a:ahLst/>
            <a:cxnLst/>
            <a:rect l="l" t="t" r="r" b="b"/>
            <a:pathLst>
              <a:path w="2814954" h="211455">
                <a:moveTo>
                  <a:pt x="0" y="211302"/>
                </a:moveTo>
                <a:lnTo>
                  <a:pt x="0" y="0"/>
                </a:lnTo>
                <a:lnTo>
                  <a:pt x="2814739" y="0"/>
                </a:lnTo>
                <a:lnTo>
                  <a:pt x="2814739" y="211302"/>
                </a:lnTo>
              </a:path>
            </a:pathLst>
          </a:custGeom>
          <a:ln w="12700">
            <a:solidFill>
              <a:srgbClr val="107D8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3" name="object 38"/>
          <p:cNvSpPr/>
          <p:nvPr/>
        </p:nvSpPr>
        <p:spPr>
          <a:xfrm>
            <a:off x="1447493" y="2902963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19400" y="2497"/>
                </a:lnTo>
                <a:lnTo>
                  <a:pt x="9307" y="9305"/>
                </a:lnTo>
                <a:lnTo>
                  <a:pt x="2498" y="19395"/>
                </a:lnTo>
                <a:lnTo>
                  <a:pt x="0" y="31737"/>
                </a:lnTo>
                <a:lnTo>
                  <a:pt x="2498" y="44086"/>
                </a:lnTo>
                <a:lnTo>
                  <a:pt x="9307" y="54179"/>
                </a:lnTo>
                <a:lnTo>
                  <a:pt x="19400" y="60989"/>
                </a:lnTo>
                <a:lnTo>
                  <a:pt x="31750" y="63487"/>
                </a:lnTo>
                <a:lnTo>
                  <a:pt x="44099" y="60989"/>
                </a:lnTo>
                <a:lnTo>
                  <a:pt x="54192" y="54179"/>
                </a:lnTo>
                <a:lnTo>
                  <a:pt x="61001" y="44086"/>
                </a:lnTo>
                <a:lnTo>
                  <a:pt x="63500" y="31737"/>
                </a:lnTo>
                <a:lnTo>
                  <a:pt x="61001" y="19395"/>
                </a:lnTo>
                <a:lnTo>
                  <a:pt x="54192" y="9305"/>
                </a:lnTo>
                <a:lnTo>
                  <a:pt x="44099" y="2497"/>
                </a:lnTo>
                <a:lnTo>
                  <a:pt x="31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4" name="object 39"/>
          <p:cNvSpPr/>
          <p:nvPr/>
        </p:nvSpPr>
        <p:spPr>
          <a:xfrm>
            <a:off x="1447493" y="2902963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63487"/>
                </a:moveTo>
                <a:lnTo>
                  <a:pt x="19400" y="60989"/>
                </a:lnTo>
                <a:lnTo>
                  <a:pt x="9307" y="54179"/>
                </a:lnTo>
                <a:lnTo>
                  <a:pt x="2498" y="44086"/>
                </a:lnTo>
                <a:lnTo>
                  <a:pt x="0" y="31737"/>
                </a:lnTo>
                <a:lnTo>
                  <a:pt x="2498" y="19395"/>
                </a:lnTo>
                <a:lnTo>
                  <a:pt x="9307" y="9305"/>
                </a:lnTo>
                <a:lnTo>
                  <a:pt x="19400" y="2497"/>
                </a:lnTo>
                <a:lnTo>
                  <a:pt x="31750" y="0"/>
                </a:lnTo>
                <a:lnTo>
                  <a:pt x="44099" y="2497"/>
                </a:lnTo>
                <a:lnTo>
                  <a:pt x="54192" y="9305"/>
                </a:lnTo>
                <a:lnTo>
                  <a:pt x="61001" y="19395"/>
                </a:lnTo>
                <a:lnTo>
                  <a:pt x="63500" y="31737"/>
                </a:lnTo>
                <a:lnTo>
                  <a:pt x="61001" y="44086"/>
                </a:lnTo>
                <a:lnTo>
                  <a:pt x="54192" y="54179"/>
                </a:lnTo>
                <a:lnTo>
                  <a:pt x="44099" y="60989"/>
                </a:lnTo>
                <a:lnTo>
                  <a:pt x="31750" y="63487"/>
                </a:lnTo>
                <a:close/>
              </a:path>
            </a:pathLst>
          </a:custGeom>
          <a:ln w="12700">
            <a:solidFill>
              <a:srgbClr val="107D8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7" name="object 51"/>
          <p:cNvSpPr/>
          <p:nvPr/>
        </p:nvSpPr>
        <p:spPr>
          <a:xfrm>
            <a:off x="3534733" y="2768301"/>
            <a:ext cx="1068229" cy="0"/>
          </a:xfrm>
          <a:custGeom>
            <a:avLst/>
            <a:gdLst/>
            <a:ahLst/>
            <a:cxnLst/>
            <a:rect l="l" t="t" r="r" b="b"/>
            <a:pathLst>
              <a:path w="1424304">
                <a:moveTo>
                  <a:pt x="0" y="0"/>
                </a:moveTo>
                <a:lnTo>
                  <a:pt x="1423949" y="0"/>
                </a:lnTo>
              </a:path>
            </a:pathLst>
          </a:custGeom>
          <a:ln w="12700">
            <a:solidFill>
              <a:srgbClr val="107D8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8" name="object 52"/>
          <p:cNvSpPr/>
          <p:nvPr/>
        </p:nvSpPr>
        <p:spPr>
          <a:xfrm>
            <a:off x="5609165" y="2768302"/>
            <a:ext cx="0" cy="158591"/>
          </a:xfrm>
          <a:custGeom>
            <a:avLst/>
            <a:gdLst/>
            <a:ahLst/>
            <a:cxnLst/>
            <a:rect l="l" t="t" r="r" b="b"/>
            <a:pathLst>
              <a:path h="211455">
                <a:moveTo>
                  <a:pt x="0" y="211289"/>
                </a:moveTo>
                <a:lnTo>
                  <a:pt x="0" y="0"/>
                </a:lnTo>
              </a:path>
            </a:pathLst>
          </a:custGeom>
          <a:ln w="12700">
            <a:solidFill>
              <a:srgbClr val="107D8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9" name="object 53"/>
          <p:cNvSpPr/>
          <p:nvPr/>
        </p:nvSpPr>
        <p:spPr>
          <a:xfrm>
            <a:off x="5585352" y="2902963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19400" y="2497"/>
                </a:lnTo>
                <a:lnTo>
                  <a:pt x="9307" y="9305"/>
                </a:lnTo>
                <a:lnTo>
                  <a:pt x="2498" y="19395"/>
                </a:lnTo>
                <a:lnTo>
                  <a:pt x="0" y="31737"/>
                </a:lnTo>
                <a:lnTo>
                  <a:pt x="2498" y="44086"/>
                </a:lnTo>
                <a:lnTo>
                  <a:pt x="9307" y="54179"/>
                </a:lnTo>
                <a:lnTo>
                  <a:pt x="19400" y="60989"/>
                </a:lnTo>
                <a:lnTo>
                  <a:pt x="31750" y="63487"/>
                </a:lnTo>
                <a:lnTo>
                  <a:pt x="44099" y="60989"/>
                </a:lnTo>
                <a:lnTo>
                  <a:pt x="54192" y="54179"/>
                </a:lnTo>
                <a:lnTo>
                  <a:pt x="61001" y="44086"/>
                </a:lnTo>
                <a:lnTo>
                  <a:pt x="63500" y="31737"/>
                </a:lnTo>
                <a:lnTo>
                  <a:pt x="61001" y="19395"/>
                </a:lnTo>
                <a:lnTo>
                  <a:pt x="54192" y="9305"/>
                </a:lnTo>
                <a:lnTo>
                  <a:pt x="44099" y="2497"/>
                </a:lnTo>
                <a:lnTo>
                  <a:pt x="31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0" name="object 54"/>
          <p:cNvSpPr/>
          <p:nvPr/>
        </p:nvSpPr>
        <p:spPr>
          <a:xfrm>
            <a:off x="5585352" y="2902963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63487"/>
                </a:moveTo>
                <a:lnTo>
                  <a:pt x="19400" y="60989"/>
                </a:lnTo>
                <a:lnTo>
                  <a:pt x="9307" y="54179"/>
                </a:lnTo>
                <a:lnTo>
                  <a:pt x="2498" y="44086"/>
                </a:lnTo>
                <a:lnTo>
                  <a:pt x="0" y="31737"/>
                </a:lnTo>
                <a:lnTo>
                  <a:pt x="2498" y="19395"/>
                </a:lnTo>
                <a:lnTo>
                  <a:pt x="9307" y="9305"/>
                </a:lnTo>
                <a:lnTo>
                  <a:pt x="19400" y="2497"/>
                </a:lnTo>
                <a:lnTo>
                  <a:pt x="31750" y="0"/>
                </a:lnTo>
                <a:lnTo>
                  <a:pt x="44099" y="2497"/>
                </a:lnTo>
                <a:lnTo>
                  <a:pt x="54192" y="9305"/>
                </a:lnTo>
                <a:lnTo>
                  <a:pt x="61001" y="19395"/>
                </a:lnTo>
                <a:lnTo>
                  <a:pt x="63500" y="31737"/>
                </a:lnTo>
                <a:lnTo>
                  <a:pt x="61001" y="44086"/>
                </a:lnTo>
                <a:lnTo>
                  <a:pt x="54192" y="54179"/>
                </a:lnTo>
                <a:lnTo>
                  <a:pt x="44099" y="60989"/>
                </a:lnTo>
                <a:lnTo>
                  <a:pt x="31750" y="63487"/>
                </a:lnTo>
                <a:close/>
              </a:path>
            </a:pathLst>
          </a:custGeom>
          <a:ln w="12700">
            <a:solidFill>
              <a:srgbClr val="107D8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1" name="object 55"/>
          <p:cNvSpPr/>
          <p:nvPr/>
        </p:nvSpPr>
        <p:spPr>
          <a:xfrm>
            <a:off x="3583539" y="3546757"/>
            <a:ext cx="0" cy="158591"/>
          </a:xfrm>
          <a:custGeom>
            <a:avLst/>
            <a:gdLst/>
            <a:ahLst/>
            <a:cxnLst/>
            <a:rect l="l" t="t" r="r" b="b"/>
            <a:pathLst>
              <a:path h="211454">
                <a:moveTo>
                  <a:pt x="0" y="211289"/>
                </a:moveTo>
                <a:lnTo>
                  <a:pt x="0" y="0"/>
                </a:lnTo>
              </a:path>
            </a:pathLst>
          </a:custGeom>
          <a:ln w="12700">
            <a:solidFill>
              <a:srgbClr val="107D8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2" name="object 56"/>
          <p:cNvSpPr/>
          <p:nvPr/>
        </p:nvSpPr>
        <p:spPr>
          <a:xfrm>
            <a:off x="3559727" y="3681422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37" y="0"/>
                </a:moveTo>
                <a:lnTo>
                  <a:pt x="19395" y="2497"/>
                </a:lnTo>
                <a:lnTo>
                  <a:pt x="9305" y="9305"/>
                </a:lnTo>
                <a:lnTo>
                  <a:pt x="2497" y="19395"/>
                </a:lnTo>
                <a:lnTo>
                  <a:pt x="0" y="31737"/>
                </a:lnTo>
                <a:lnTo>
                  <a:pt x="2497" y="44086"/>
                </a:lnTo>
                <a:lnTo>
                  <a:pt x="9305" y="54179"/>
                </a:lnTo>
                <a:lnTo>
                  <a:pt x="19395" y="60989"/>
                </a:lnTo>
                <a:lnTo>
                  <a:pt x="31737" y="63487"/>
                </a:lnTo>
                <a:lnTo>
                  <a:pt x="44088" y="60989"/>
                </a:lnTo>
                <a:lnTo>
                  <a:pt x="54186" y="54179"/>
                </a:lnTo>
                <a:lnTo>
                  <a:pt x="60999" y="44086"/>
                </a:lnTo>
                <a:lnTo>
                  <a:pt x="63500" y="31737"/>
                </a:lnTo>
                <a:lnTo>
                  <a:pt x="60999" y="19395"/>
                </a:lnTo>
                <a:lnTo>
                  <a:pt x="54186" y="9305"/>
                </a:lnTo>
                <a:lnTo>
                  <a:pt x="44088" y="2497"/>
                </a:lnTo>
                <a:lnTo>
                  <a:pt x="317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3" name="object 57"/>
          <p:cNvSpPr/>
          <p:nvPr/>
        </p:nvSpPr>
        <p:spPr>
          <a:xfrm>
            <a:off x="3559727" y="3681422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37" y="63487"/>
                </a:moveTo>
                <a:lnTo>
                  <a:pt x="19395" y="60989"/>
                </a:lnTo>
                <a:lnTo>
                  <a:pt x="9305" y="54179"/>
                </a:lnTo>
                <a:lnTo>
                  <a:pt x="2497" y="44086"/>
                </a:lnTo>
                <a:lnTo>
                  <a:pt x="0" y="31737"/>
                </a:lnTo>
                <a:lnTo>
                  <a:pt x="2497" y="19395"/>
                </a:lnTo>
                <a:lnTo>
                  <a:pt x="9305" y="9305"/>
                </a:lnTo>
                <a:lnTo>
                  <a:pt x="19395" y="2497"/>
                </a:lnTo>
                <a:lnTo>
                  <a:pt x="31737" y="0"/>
                </a:lnTo>
                <a:lnTo>
                  <a:pt x="44088" y="2497"/>
                </a:lnTo>
                <a:lnTo>
                  <a:pt x="54186" y="9305"/>
                </a:lnTo>
                <a:lnTo>
                  <a:pt x="60999" y="19395"/>
                </a:lnTo>
                <a:lnTo>
                  <a:pt x="63500" y="31737"/>
                </a:lnTo>
                <a:lnTo>
                  <a:pt x="60999" y="44086"/>
                </a:lnTo>
                <a:lnTo>
                  <a:pt x="54186" y="54179"/>
                </a:lnTo>
                <a:lnTo>
                  <a:pt x="44088" y="60989"/>
                </a:lnTo>
                <a:lnTo>
                  <a:pt x="31737" y="63487"/>
                </a:lnTo>
                <a:close/>
              </a:path>
            </a:pathLst>
          </a:custGeom>
          <a:ln w="12700">
            <a:solidFill>
              <a:srgbClr val="107D8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4" name="object 58"/>
          <p:cNvSpPr/>
          <p:nvPr/>
        </p:nvSpPr>
        <p:spPr>
          <a:xfrm>
            <a:off x="4847168" y="3705224"/>
            <a:ext cx="1524000" cy="468085"/>
          </a:xfrm>
          <a:custGeom>
            <a:avLst/>
            <a:gdLst/>
            <a:ahLst/>
            <a:cxnLst/>
            <a:rect l="l" t="t" r="r" b="b"/>
            <a:pathLst>
              <a:path w="2032000" h="512445">
                <a:moveTo>
                  <a:pt x="2032000" y="512292"/>
                </a:moveTo>
                <a:lnTo>
                  <a:pt x="0" y="512292"/>
                </a:lnTo>
                <a:lnTo>
                  <a:pt x="0" y="0"/>
                </a:lnTo>
                <a:lnTo>
                  <a:pt x="2032000" y="0"/>
                </a:lnTo>
                <a:lnTo>
                  <a:pt x="2032000" y="512292"/>
                </a:lnTo>
                <a:close/>
              </a:path>
            </a:pathLst>
          </a:custGeom>
          <a:solidFill>
            <a:srgbClr val="EEF1F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5" name="object 59"/>
          <p:cNvSpPr/>
          <p:nvPr/>
        </p:nvSpPr>
        <p:spPr>
          <a:xfrm>
            <a:off x="4847168" y="3705225"/>
            <a:ext cx="1524000" cy="468084"/>
          </a:xfrm>
          <a:custGeom>
            <a:avLst/>
            <a:gdLst/>
            <a:ahLst/>
            <a:cxnLst/>
            <a:rect l="l" t="t" r="r" b="b"/>
            <a:pathLst>
              <a:path w="2032000" h="512445">
                <a:moveTo>
                  <a:pt x="2032000" y="512292"/>
                </a:moveTo>
                <a:lnTo>
                  <a:pt x="0" y="512292"/>
                </a:lnTo>
                <a:lnTo>
                  <a:pt x="0" y="0"/>
                </a:lnTo>
                <a:lnTo>
                  <a:pt x="2032000" y="0"/>
                </a:lnTo>
                <a:lnTo>
                  <a:pt x="2032000" y="512292"/>
                </a:lnTo>
                <a:close/>
              </a:path>
            </a:pathLst>
          </a:custGeom>
          <a:ln w="12700">
            <a:solidFill>
              <a:srgbClr val="107D8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6" name="object 60"/>
          <p:cNvSpPr/>
          <p:nvPr/>
        </p:nvSpPr>
        <p:spPr>
          <a:xfrm>
            <a:off x="5614364" y="3546757"/>
            <a:ext cx="0" cy="158591"/>
          </a:xfrm>
          <a:custGeom>
            <a:avLst/>
            <a:gdLst/>
            <a:ahLst/>
            <a:cxnLst/>
            <a:rect l="l" t="t" r="r" b="b"/>
            <a:pathLst>
              <a:path h="211454">
                <a:moveTo>
                  <a:pt x="0" y="211289"/>
                </a:moveTo>
                <a:lnTo>
                  <a:pt x="0" y="0"/>
                </a:lnTo>
              </a:path>
            </a:pathLst>
          </a:custGeom>
          <a:ln w="12700">
            <a:solidFill>
              <a:srgbClr val="107D8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7" name="object 61"/>
          <p:cNvSpPr/>
          <p:nvPr/>
        </p:nvSpPr>
        <p:spPr>
          <a:xfrm>
            <a:off x="5590552" y="3681422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37" y="0"/>
                </a:moveTo>
                <a:lnTo>
                  <a:pt x="19395" y="2497"/>
                </a:lnTo>
                <a:lnTo>
                  <a:pt x="9305" y="9305"/>
                </a:lnTo>
                <a:lnTo>
                  <a:pt x="2497" y="19395"/>
                </a:lnTo>
                <a:lnTo>
                  <a:pt x="0" y="31737"/>
                </a:lnTo>
                <a:lnTo>
                  <a:pt x="2497" y="44086"/>
                </a:lnTo>
                <a:lnTo>
                  <a:pt x="9305" y="54179"/>
                </a:lnTo>
                <a:lnTo>
                  <a:pt x="19395" y="60989"/>
                </a:lnTo>
                <a:lnTo>
                  <a:pt x="31737" y="63487"/>
                </a:lnTo>
                <a:lnTo>
                  <a:pt x="44088" y="60989"/>
                </a:lnTo>
                <a:lnTo>
                  <a:pt x="54186" y="54179"/>
                </a:lnTo>
                <a:lnTo>
                  <a:pt x="60999" y="44086"/>
                </a:lnTo>
                <a:lnTo>
                  <a:pt x="63500" y="31737"/>
                </a:lnTo>
                <a:lnTo>
                  <a:pt x="60999" y="19395"/>
                </a:lnTo>
                <a:lnTo>
                  <a:pt x="54186" y="9305"/>
                </a:lnTo>
                <a:lnTo>
                  <a:pt x="44088" y="2497"/>
                </a:lnTo>
                <a:lnTo>
                  <a:pt x="317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8" name="object 62"/>
          <p:cNvSpPr/>
          <p:nvPr/>
        </p:nvSpPr>
        <p:spPr>
          <a:xfrm>
            <a:off x="5590552" y="3681422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37" y="63487"/>
                </a:moveTo>
                <a:lnTo>
                  <a:pt x="19395" y="60989"/>
                </a:lnTo>
                <a:lnTo>
                  <a:pt x="9305" y="54179"/>
                </a:lnTo>
                <a:lnTo>
                  <a:pt x="2497" y="44086"/>
                </a:lnTo>
                <a:lnTo>
                  <a:pt x="0" y="31737"/>
                </a:lnTo>
                <a:lnTo>
                  <a:pt x="2497" y="19395"/>
                </a:lnTo>
                <a:lnTo>
                  <a:pt x="9305" y="9305"/>
                </a:lnTo>
                <a:lnTo>
                  <a:pt x="19395" y="2497"/>
                </a:lnTo>
                <a:lnTo>
                  <a:pt x="31737" y="0"/>
                </a:lnTo>
                <a:lnTo>
                  <a:pt x="44088" y="2497"/>
                </a:lnTo>
                <a:lnTo>
                  <a:pt x="54186" y="9305"/>
                </a:lnTo>
                <a:lnTo>
                  <a:pt x="60999" y="19395"/>
                </a:lnTo>
                <a:lnTo>
                  <a:pt x="63500" y="31737"/>
                </a:lnTo>
                <a:lnTo>
                  <a:pt x="60999" y="44086"/>
                </a:lnTo>
                <a:lnTo>
                  <a:pt x="54186" y="54179"/>
                </a:lnTo>
                <a:lnTo>
                  <a:pt x="44088" y="60989"/>
                </a:lnTo>
                <a:lnTo>
                  <a:pt x="31737" y="63487"/>
                </a:lnTo>
                <a:close/>
              </a:path>
            </a:pathLst>
          </a:custGeom>
          <a:ln w="12700">
            <a:solidFill>
              <a:srgbClr val="107D8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9" name="object 63"/>
          <p:cNvSpPr/>
          <p:nvPr/>
        </p:nvSpPr>
        <p:spPr>
          <a:xfrm>
            <a:off x="3558545" y="2902963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37" y="0"/>
                </a:moveTo>
                <a:lnTo>
                  <a:pt x="19395" y="2497"/>
                </a:lnTo>
                <a:lnTo>
                  <a:pt x="9305" y="9305"/>
                </a:lnTo>
                <a:lnTo>
                  <a:pt x="2497" y="19395"/>
                </a:lnTo>
                <a:lnTo>
                  <a:pt x="0" y="31737"/>
                </a:lnTo>
                <a:lnTo>
                  <a:pt x="2497" y="44086"/>
                </a:lnTo>
                <a:lnTo>
                  <a:pt x="9305" y="54179"/>
                </a:lnTo>
                <a:lnTo>
                  <a:pt x="19395" y="60989"/>
                </a:lnTo>
                <a:lnTo>
                  <a:pt x="31737" y="63487"/>
                </a:lnTo>
                <a:lnTo>
                  <a:pt x="44088" y="60989"/>
                </a:lnTo>
                <a:lnTo>
                  <a:pt x="54186" y="54179"/>
                </a:lnTo>
                <a:lnTo>
                  <a:pt x="60999" y="44086"/>
                </a:lnTo>
                <a:lnTo>
                  <a:pt x="63500" y="31737"/>
                </a:lnTo>
                <a:lnTo>
                  <a:pt x="60999" y="19395"/>
                </a:lnTo>
                <a:lnTo>
                  <a:pt x="54186" y="9305"/>
                </a:lnTo>
                <a:lnTo>
                  <a:pt x="44088" y="2497"/>
                </a:lnTo>
                <a:lnTo>
                  <a:pt x="317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0" name="object 64"/>
          <p:cNvSpPr/>
          <p:nvPr/>
        </p:nvSpPr>
        <p:spPr>
          <a:xfrm>
            <a:off x="3558545" y="2902963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37" y="63487"/>
                </a:moveTo>
                <a:lnTo>
                  <a:pt x="19395" y="60989"/>
                </a:lnTo>
                <a:lnTo>
                  <a:pt x="9305" y="54179"/>
                </a:lnTo>
                <a:lnTo>
                  <a:pt x="2497" y="44086"/>
                </a:lnTo>
                <a:lnTo>
                  <a:pt x="0" y="31737"/>
                </a:lnTo>
                <a:lnTo>
                  <a:pt x="2497" y="19395"/>
                </a:lnTo>
                <a:lnTo>
                  <a:pt x="9305" y="9305"/>
                </a:lnTo>
                <a:lnTo>
                  <a:pt x="19395" y="2497"/>
                </a:lnTo>
                <a:lnTo>
                  <a:pt x="31737" y="0"/>
                </a:lnTo>
                <a:lnTo>
                  <a:pt x="44088" y="2497"/>
                </a:lnTo>
                <a:lnTo>
                  <a:pt x="54186" y="9305"/>
                </a:lnTo>
                <a:lnTo>
                  <a:pt x="60999" y="19395"/>
                </a:lnTo>
                <a:lnTo>
                  <a:pt x="63500" y="31737"/>
                </a:lnTo>
                <a:lnTo>
                  <a:pt x="60999" y="44086"/>
                </a:lnTo>
                <a:lnTo>
                  <a:pt x="54186" y="54179"/>
                </a:lnTo>
                <a:lnTo>
                  <a:pt x="44088" y="60989"/>
                </a:lnTo>
                <a:lnTo>
                  <a:pt x="31737" y="63487"/>
                </a:lnTo>
                <a:close/>
              </a:path>
            </a:pathLst>
          </a:custGeom>
          <a:ln w="12700">
            <a:solidFill>
              <a:srgbClr val="107D8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2" name="object 66"/>
          <p:cNvSpPr/>
          <p:nvPr/>
        </p:nvSpPr>
        <p:spPr>
          <a:xfrm>
            <a:off x="2957680" y="4292668"/>
            <a:ext cx="1518285" cy="168116"/>
          </a:xfrm>
          <a:custGeom>
            <a:avLst/>
            <a:gdLst/>
            <a:ahLst/>
            <a:cxnLst/>
            <a:rect l="l" t="t" r="r" b="b"/>
            <a:pathLst>
              <a:path w="2024379" h="224154">
                <a:moveTo>
                  <a:pt x="0" y="0"/>
                </a:moveTo>
                <a:lnTo>
                  <a:pt x="2024062" y="0"/>
                </a:lnTo>
                <a:lnTo>
                  <a:pt x="2024062" y="224015"/>
                </a:lnTo>
              </a:path>
            </a:pathLst>
          </a:custGeom>
          <a:ln w="12699">
            <a:solidFill>
              <a:srgbClr val="107D8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3" name="object 67"/>
          <p:cNvSpPr/>
          <p:nvPr/>
        </p:nvSpPr>
        <p:spPr>
          <a:xfrm>
            <a:off x="2946490" y="4436864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19400" y="2497"/>
                </a:lnTo>
                <a:lnTo>
                  <a:pt x="9307" y="9305"/>
                </a:lnTo>
                <a:lnTo>
                  <a:pt x="2498" y="19395"/>
                </a:lnTo>
                <a:lnTo>
                  <a:pt x="0" y="31737"/>
                </a:lnTo>
                <a:lnTo>
                  <a:pt x="2498" y="44086"/>
                </a:lnTo>
                <a:lnTo>
                  <a:pt x="9307" y="54179"/>
                </a:lnTo>
                <a:lnTo>
                  <a:pt x="19400" y="60989"/>
                </a:lnTo>
                <a:lnTo>
                  <a:pt x="31750" y="63487"/>
                </a:lnTo>
                <a:lnTo>
                  <a:pt x="44099" y="60989"/>
                </a:lnTo>
                <a:lnTo>
                  <a:pt x="54192" y="54179"/>
                </a:lnTo>
                <a:lnTo>
                  <a:pt x="61001" y="44086"/>
                </a:lnTo>
                <a:lnTo>
                  <a:pt x="63500" y="31737"/>
                </a:lnTo>
                <a:lnTo>
                  <a:pt x="61001" y="19395"/>
                </a:lnTo>
                <a:lnTo>
                  <a:pt x="54192" y="9305"/>
                </a:lnTo>
                <a:lnTo>
                  <a:pt x="44099" y="2497"/>
                </a:lnTo>
                <a:lnTo>
                  <a:pt x="31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4" name="object 68"/>
          <p:cNvSpPr/>
          <p:nvPr/>
        </p:nvSpPr>
        <p:spPr>
          <a:xfrm>
            <a:off x="2946490" y="4436864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63487"/>
                </a:moveTo>
                <a:lnTo>
                  <a:pt x="19400" y="60989"/>
                </a:lnTo>
                <a:lnTo>
                  <a:pt x="9307" y="54179"/>
                </a:lnTo>
                <a:lnTo>
                  <a:pt x="2498" y="44086"/>
                </a:lnTo>
                <a:lnTo>
                  <a:pt x="0" y="31737"/>
                </a:lnTo>
                <a:lnTo>
                  <a:pt x="2498" y="19395"/>
                </a:lnTo>
                <a:lnTo>
                  <a:pt x="9307" y="9305"/>
                </a:lnTo>
                <a:lnTo>
                  <a:pt x="19400" y="2497"/>
                </a:lnTo>
                <a:lnTo>
                  <a:pt x="31750" y="0"/>
                </a:lnTo>
                <a:lnTo>
                  <a:pt x="44099" y="2497"/>
                </a:lnTo>
                <a:lnTo>
                  <a:pt x="54192" y="9305"/>
                </a:lnTo>
                <a:lnTo>
                  <a:pt x="61001" y="19395"/>
                </a:lnTo>
                <a:lnTo>
                  <a:pt x="63500" y="31737"/>
                </a:lnTo>
                <a:lnTo>
                  <a:pt x="61001" y="44086"/>
                </a:lnTo>
                <a:lnTo>
                  <a:pt x="54192" y="54179"/>
                </a:lnTo>
                <a:lnTo>
                  <a:pt x="44099" y="60989"/>
                </a:lnTo>
                <a:lnTo>
                  <a:pt x="31750" y="63487"/>
                </a:lnTo>
                <a:close/>
              </a:path>
            </a:pathLst>
          </a:custGeom>
          <a:ln w="12700">
            <a:solidFill>
              <a:srgbClr val="107D8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6" name="object 70"/>
          <p:cNvSpPr/>
          <p:nvPr/>
        </p:nvSpPr>
        <p:spPr>
          <a:xfrm>
            <a:off x="3787073" y="4459480"/>
            <a:ext cx="1381125" cy="1405007"/>
          </a:xfrm>
          <a:custGeom>
            <a:avLst/>
            <a:gdLst/>
            <a:ahLst/>
            <a:cxnLst/>
            <a:rect l="l" t="t" r="r" b="b"/>
            <a:pathLst>
              <a:path w="1841500" h="1270000">
                <a:moveTo>
                  <a:pt x="1841500" y="1269999"/>
                </a:moveTo>
                <a:lnTo>
                  <a:pt x="0" y="1269999"/>
                </a:lnTo>
                <a:lnTo>
                  <a:pt x="0" y="0"/>
                </a:lnTo>
                <a:lnTo>
                  <a:pt x="1841500" y="0"/>
                </a:lnTo>
                <a:lnTo>
                  <a:pt x="1841500" y="1269999"/>
                </a:lnTo>
                <a:close/>
              </a:path>
            </a:pathLst>
          </a:custGeom>
          <a:solidFill>
            <a:srgbClr val="EEF1F1"/>
          </a:solidFill>
          <a:ln w="12700">
            <a:solidFill>
              <a:srgbClr val="107D8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7" name="object 71"/>
          <p:cNvSpPr/>
          <p:nvPr/>
        </p:nvSpPr>
        <p:spPr>
          <a:xfrm>
            <a:off x="4453821" y="4436864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19400" y="2497"/>
                </a:lnTo>
                <a:lnTo>
                  <a:pt x="9307" y="9305"/>
                </a:lnTo>
                <a:lnTo>
                  <a:pt x="2498" y="19395"/>
                </a:lnTo>
                <a:lnTo>
                  <a:pt x="0" y="31737"/>
                </a:lnTo>
                <a:lnTo>
                  <a:pt x="2498" y="44086"/>
                </a:lnTo>
                <a:lnTo>
                  <a:pt x="9307" y="54179"/>
                </a:lnTo>
                <a:lnTo>
                  <a:pt x="19400" y="60989"/>
                </a:lnTo>
                <a:lnTo>
                  <a:pt x="31750" y="63487"/>
                </a:lnTo>
                <a:lnTo>
                  <a:pt x="44099" y="60989"/>
                </a:lnTo>
                <a:lnTo>
                  <a:pt x="54192" y="54179"/>
                </a:lnTo>
                <a:lnTo>
                  <a:pt x="61001" y="44086"/>
                </a:lnTo>
                <a:lnTo>
                  <a:pt x="63500" y="31737"/>
                </a:lnTo>
                <a:lnTo>
                  <a:pt x="61001" y="19395"/>
                </a:lnTo>
                <a:lnTo>
                  <a:pt x="54192" y="9305"/>
                </a:lnTo>
                <a:lnTo>
                  <a:pt x="44099" y="2497"/>
                </a:lnTo>
                <a:lnTo>
                  <a:pt x="31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8" name="object 72"/>
          <p:cNvSpPr/>
          <p:nvPr/>
        </p:nvSpPr>
        <p:spPr>
          <a:xfrm>
            <a:off x="4453821" y="4436864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63487"/>
                </a:moveTo>
                <a:lnTo>
                  <a:pt x="19400" y="60989"/>
                </a:lnTo>
                <a:lnTo>
                  <a:pt x="9307" y="54179"/>
                </a:lnTo>
                <a:lnTo>
                  <a:pt x="2498" y="44086"/>
                </a:lnTo>
                <a:lnTo>
                  <a:pt x="0" y="31737"/>
                </a:lnTo>
                <a:lnTo>
                  <a:pt x="2498" y="19395"/>
                </a:lnTo>
                <a:lnTo>
                  <a:pt x="9307" y="9305"/>
                </a:lnTo>
                <a:lnTo>
                  <a:pt x="19400" y="2497"/>
                </a:lnTo>
                <a:lnTo>
                  <a:pt x="31750" y="0"/>
                </a:lnTo>
                <a:lnTo>
                  <a:pt x="44099" y="2497"/>
                </a:lnTo>
                <a:lnTo>
                  <a:pt x="54192" y="9305"/>
                </a:lnTo>
                <a:lnTo>
                  <a:pt x="61001" y="19395"/>
                </a:lnTo>
                <a:lnTo>
                  <a:pt x="63500" y="31737"/>
                </a:lnTo>
                <a:lnTo>
                  <a:pt x="61001" y="44086"/>
                </a:lnTo>
                <a:lnTo>
                  <a:pt x="54192" y="54179"/>
                </a:lnTo>
                <a:lnTo>
                  <a:pt x="44099" y="60989"/>
                </a:lnTo>
                <a:lnTo>
                  <a:pt x="31750" y="63487"/>
                </a:lnTo>
                <a:close/>
              </a:path>
            </a:pathLst>
          </a:custGeom>
          <a:ln w="12700">
            <a:solidFill>
              <a:srgbClr val="107D8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9" name="object 73"/>
          <p:cNvSpPr/>
          <p:nvPr/>
        </p:nvSpPr>
        <p:spPr>
          <a:xfrm>
            <a:off x="1437968" y="4436864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19400" y="2497"/>
                </a:lnTo>
                <a:lnTo>
                  <a:pt x="9307" y="9305"/>
                </a:lnTo>
                <a:lnTo>
                  <a:pt x="2498" y="19395"/>
                </a:lnTo>
                <a:lnTo>
                  <a:pt x="0" y="31737"/>
                </a:lnTo>
                <a:lnTo>
                  <a:pt x="2498" y="44086"/>
                </a:lnTo>
                <a:lnTo>
                  <a:pt x="9307" y="54179"/>
                </a:lnTo>
                <a:lnTo>
                  <a:pt x="19400" y="60989"/>
                </a:lnTo>
                <a:lnTo>
                  <a:pt x="31750" y="63487"/>
                </a:lnTo>
                <a:lnTo>
                  <a:pt x="44099" y="60989"/>
                </a:lnTo>
                <a:lnTo>
                  <a:pt x="54192" y="54179"/>
                </a:lnTo>
                <a:lnTo>
                  <a:pt x="61001" y="44086"/>
                </a:lnTo>
                <a:lnTo>
                  <a:pt x="63500" y="31737"/>
                </a:lnTo>
                <a:lnTo>
                  <a:pt x="61001" y="19395"/>
                </a:lnTo>
                <a:lnTo>
                  <a:pt x="54192" y="9305"/>
                </a:lnTo>
                <a:lnTo>
                  <a:pt x="44099" y="2497"/>
                </a:lnTo>
                <a:lnTo>
                  <a:pt x="31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0" name="object 74"/>
          <p:cNvSpPr/>
          <p:nvPr/>
        </p:nvSpPr>
        <p:spPr>
          <a:xfrm>
            <a:off x="1437968" y="4436864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63487"/>
                </a:moveTo>
                <a:lnTo>
                  <a:pt x="19400" y="60989"/>
                </a:lnTo>
                <a:lnTo>
                  <a:pt x="9307" y="54179"/>
                </a:lnTo>
                <a:lnTo>
                  <a:pt x="2498" y="44086"/>
                </a:lnTo>
                <a:lnTo>
                  <a:pt x="0" y="31737"/>
                </a:lnTo>
                <a:lnTo>
                  <a:pt x="2498" y="19395"/>
                </a:lnTo>
                <a:lnTo>
                  <a:pt x="9307" y="9305"/>
                </a:lnTo>
                <a:lnTo>
                  <a:pt x="19400" y="2497"/>
                </a:lnTo>
                <a:lnTo>
                  <a:pt x="31750" y="0"/>
                </a:lnTo>
                <a:lnTo>
                  <a:pt x="44099" y="2497"/>
                </a:lnTo>
                <a:lnTo>
                  <a:pt x="54192" y="9305"/>
                </a:lnTo>
                <a:lnTo>
                  <a:pt x="61001" y="19395"/>
                </a:lnTo>
                <a:lnTo>
                  <a:pt x="63500" y="31737"/>
                </a:lnTo>
                <a:lnTo>
                  <a:pt x="61001" y="44086"/>
                </a:lnTo>
                <a:lnTo>
                  <a:pt x="54192" y="54179"/>
                </a:lnTo>
                <a:lnTo>
                  <a:pt x="44099" y="60989"/>
                </a:lnTo>
                <a:lnTo>
                  <a:pt x="31750" y="63487"/>
                </a:lnTo>
                <a:close/>
              </a:path>
            </a:pathLst>
          </a:custGeom>
          <a:ln w="12700">
            <a:solidFill>
              <a:srgbClr val="107D8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2" name="object 76"/>
          <p:cNvSpPr/>
          <p:nvPr/>
        </p:nvSpPr>
        <p:spPr>
          <a:xfrm>
            <a:off x="5389712" y="4459480"/>
            <a:ext cx="1438275" cy="1405007"/>
          </a:xfrm>
          <a:custGeom>
            <a:avLst/>
            <a:gdLst/>
            <a:ahLst/>
            <a:cxnLst/>
            <a:rect l="l" t="t" r="r" b="b"/>
            <a:pathLst>
              <a:path w="1917700" h="1270000">
                <a:moveTo>
                  <a:pt x="1917700" y="1269999"/>
                </a:moveTo>
                <a:lnTo>
                  <a:pt x="0" y="1269999"/>
                </a:lnTo>
                <a:lnTo>
                  <a:pt x="0" y="0"/>
                </a:lnTo>
                <a:lnTo>
                  <a:pt x="1917700" y="0"/>
                </a:lnTo>
                <a:lnTo>
                  <a:pt x="1917700" y="1269999"/>
                </a:lnTo>
                <a:close/>
              </a:path>
            </a:pathLst>
          </a:custGeom>
          <a:solidFill>
            <a:srgbClr val="EEF1F1"/>
          </a:solidFill>
          <a:ln w="12700">
            <a:solidFill>
              <a:srgbClr val="107D8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4" name="object 78"/>
          <p:cNvSpPr/>
          <p:nvPr/>
        </p:nvSpPr>
        <p:spPr>
          <a:xfrm>
            <a:off x="6948306" y="4459480"/>
            <a:ext cx="1438275" cy="1405007"/>
          </a:xfrm>
          <a:custGeom>
            <a:avLst/>
            <a:gdLst/>
            <a:ahLst/>
            <a:cxnLst/>
            <a:rect l="l" t="t" r="r" b="b"/>
            <a:pathLst>
              <a:path w="1917700" h="1270000">
                <a:moveTo>
                  <a:pt x="1917700" y="1269999"/>
                </a:moveTo>
                <a:lnTo>
                  <a:pt x="0" y="1269999"/>
                </a:lnTo>
                <a:lnTo>
                  <a:pt x="0" y="0"/>
                </a:lnTo>
                <a:lnTo>
                  <a:pt x="1917700" y="0"/>
                </a:lnTo>
                <a:lnTo>
                  <a:pt x="1917700" y="1269999"/>
                </a:lnTo>
                <a:close/>
              </a:path>
            </a:pathLst>
          </a:custGeom>
          <a:solidFill>
            <a:srgbClr val="EEF1F1"/>
          </a:solidFill>
          <a:ln w="12700">
            <a:solidFill>
              <a:srgbClr val="107D8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5" name="object 79"/>
          <p:cNvSpPr/>
          <p:nvPr/>
        </p:nvSpPr>
        <p:spPr>
          <a:xfrm>
            <a:off x="6108844" y="3799801"/>
            <a:ext cx="1561906" cy="660876"/>
          </a:xfrm>
          <a:custGeom>
            <a:avLst/>
            <a:gdLst>
              <a:gd name="connsiteX0" fmla="*/ 2078139 w 2078139"/>
              <a:gd name="connsiteY0" fmla="*/ 820555 h 845955"/>
              <a:gd name="connsiteX1" fmla="*/ 2078139 w 2078139"/>
              <a:gd name="connsiteY1" fmla="*/ 0 h 845955"/>
              <a:gd name="connsiteX2" fmla="*/ 2078139 w 2078139"/>
              <a:gd name="connsiteY2" fmla="*/ 621940 h 845955"/>
              <a:gd name="connsiteX3" fmla="*/ 0 w 2078139"/>
              <a:gd name="connsiteY3" fmla="*/ 621940 h 845955"/>
              <a:gd name="connsiteX4" fmla="*/ 0 w 2078139"/>
              <a:gd name="connsiteY4" fmla="*/ 845955 h 845955"/>
              <a:gd name="connsiteX0" fmla="*/ 2078139 w 2082540"/>
              <a:gd name="connsiteY0" fmla="*/ 855767 h 881167"/>
              <a:gd name="connsiteX1" fmla="*/ 2082540 w 2082540"/>
              <a:gd name="connsiteY1" fmla="*/ 0 h 881167"/>
              <a:gd name="connsiteX2" fmla="*/ 2078139 w 2082540"/>
              <a:gd name="connsiteY2" fmla="*/ 657152 h 881167"/>
              <a:gd name="connsiteX3" fmla="*/ 0 w 2082540"/>
              <a:gd name="connsiteY3" fmla="*/ 657152 h 881167"/>
              <a:gd name="connsiteX4" fmla="*/ 0 w 2082540"/>
              <a:gd name="connsiteY4" fmla="*/ 881167 h 88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2540" h="881167">
                <a:moveTo>
                  <a:pt x="2078139" y="855767"/>
                </a:moveTo>
                <a:lnTo>
                  <a:pt x="2082540" y="0"/>
                </a:lnTo>
                <a:lnTo>
                  <a:pt x="2078139" y="657152"/>
                </a:lnTo>
                <a:lnTo>
                  <a:pt x="0" y="657152"/>
                </a:lnTo>
                <a:lnTo>
                  <a:pt x="0" y="881167"/>
                </a:lnTo>
              </a:path>
            </a:pathLst>
          </a:custGeom>
          <a:ln w="12700">
            <a:solidFill>
              <a:srgbClr val="107D8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6" name="object 80"/>
          <p:cNvSpPr/>
          <p:nvPr/>
        </p:nvSpPr>
        <p:spPr>
          <a:xfrm>
            <a:off x="7643636" y="4436864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37" y="0"/>
                </a:moveTo>
                <a:lnTo>
                  <a:pt x="19395" y="2497"/>
                </a:lnTo>
                <a:lnTo>
                  <a:pt x="9305" y="9305"/>
                </a:lnTo>
                <a:lnTo>
                  <a:pt x="2497" y="19395"/>
                </a:lnTo>
                <a:lnTo>
                  <a:pt x="0" y="31737"/>
                </a:lnTo>
                <a:lnTo>
                  <a:pt x="2497" y="44086"/>
                </a:lnTo>
                <a:lnTo>
                  <a:pt x="9305" y="54179"/>
                </a:lnTo>
                <a:lnTo>
                  <a:pt x="19395" y="60989"/>
                </a:lnTo>
                <a:lnTo>
                  <a:pt x="31737" y="63487"/>
                </a:lnTo>
                <a:lnTo>
                  <a:pt x="44088" y="60989"/>
                </a:lnTo>
                <a:lnTo>
                  <a:pt x="54186" y="54179"/>
                </a:lnTo>
                <a:lnTo>
                  <a:pt x="60999" y="44086"/>
                </a:lnTo>
                <a:lnTo>
                  <a:pt x="63500" y="31737"/>
                </a:lnTo>
                <a:lnTo>
                  <a:pt x="60999" y="19395"/>
                </a:lnTo>
                <a:lnTo>
                  <a:pt x="54186" y="9305"/>
                </a:lnTo>
                <a:lnTo>
                  <a:pt x="44088" y="2497"/>
                </a:lnTo>
                <a:lnTo>
                  <a:pt x="317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7" name="object 81"/>
          <p:cNvSpPr/>
          <p:nvPr/>
        </p:nvSpPr>
        <p:spPr>
          <a:xfrm>
            <a:off x="7643636" y="4436864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37" y="63487"/>
                </a:moveTo>
                <a:lnTo>
                  <a:pt x="19395" y="60989"/>
                </a:lnTo>
                <a:lnTo>
                  <a:pt x="9305" y="54179"/>
                </a:lnTo>
                <a:lnTo>
                  <a:pt x="2497" y="44086"/>
                </a:lnTo>
                <a:lnTo>
                  <a:pt x="0" y="31737"/>
                </a:lnTo>
                <a:lnTo>
                  <a:pt x="2497" y="19395"/>
                </a:lnTo>
                <a:lnTo>
                  <a:pt x="9305" y="9305"/>
                </a:lnTo>
                <a:lnTo>
                  <a:pt x="19395" y="2497"/>
                </a:lnTo>
                <a:lnTo>
                  <a:pt x="31737" y="0"/>
                </a:lnTo>
                <a:lnTo>
                  <a:pt x="44088" y="2497"/>
                </a:lnTo>
                <a:lnTo>
                  <a:pt x="54186" y="9305"/>
                </a:lnTo>
                <a:lnTo>
                  <a:pt x="60999" y="19395"/>
                </a:lnTo>
                <a:lnTo>
                  <a:pt x="63500" y="31737"/>
                </a:lnTo>
                <a:lnTo>
                  <a:pt x="60999" y="44086"/>
                </a:lnTo>
                <a:lnTo>
                  <a:pt x="54186" y="54179"/>
                </a:lnTo>
                <a:lnTo>
                  <a:pt x="44088" y="60989"/>
                </a:lnTo>
                <a:lnTo>
                  <a:pt x="31737" y="63487"/>
                </a:lnTo>
                <a:close/>
              </a:path>
            </a:pathLst>
          </a:custGeom>
          <a:ln w="12700">
            <a:solidFill>
              <a:srgbClr val="107D8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8" name="object 82"/>
          <p:cNvSpPr/>
          <p:nvPr/>
        </p:nvSpPr>
        <p:spPr>
          <a:xfrm>
            <a:off x="6091665" y="4436864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19400" y="2497"/>
                </a:lnTo>
                <a:lnTo>
                  <a:pt x="9307" y="9305"/>
                </a:lnTo>
                <a:lnTo>
                  <a:pt x="2498" y="19395"/>
                </a:lnTo>
                <a:lnTo>
                  <a:pt x="0" y="31737"/>
                </a:lnTo>
                <a:lnTo>
                  <a:pt x="2498" y="44086"/>
                </a:lnTo>
                <a:lnTo>
                  <a:pt x="9307" y="54179"/>
                </a:lnTo>
                <a:lnTo>
                  <a:pt x="19400" y="60989"/>
                </a:lnTo>
                <a:lnTo>
                  <a:pt x="31750" y="63487"/>
                </a:lnTo>
                <a:lnTo>
                  <a:pt x="44099" y="60989"/>
                </a:lnTo>
                <a:lnTo>
                  <a:pt x="54192" y="54179"/>
                </a:lnTo>
                <a:lnTo>
                  <a:pt x="61001" y="44086"/>
                </a:lnTo>
                <a:lnTo>
                  <a:pt x="63500" y="31737"/>
                </a:lnTo>
                <a:lnTo>
                  <a:pt x="61001" y="19395"/>
                </a:lnTo>
                <a:lnTo>
                  <a:pt x="54192" y="9305"/>
                </a:lnTo>
                <a:lnTo>
                  <a:pt x="44099" y="2497"/>
                </a:lnTo>
                <a:lnTo>
                  <a:pt x="31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9" name="object 83"/>
          <p:cNvSpPr/>
          <p:nvPr/>
        </p:nvSpPr>
        <p:spPr>
          <a:xfrm>
            <a:off x="6091665" y="4436864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63487"/>
                </a:moveTo>
                <a:lnTo>
                  <a:pt x="19400" y="60989"/>
                </a:lnTo>
                <a:lnTo>
                  <a:pt x="9307" y="54179"/>
                </a:lnTo>
                <a:lnTo>
                  <a:pt x="2498" y="44086"/>
                </a:lnTo>
                <a:lnTo>
                  <a:pt x="0" y="31737"/>
                </a:lnTo>
                <a:lnTo>
                  <a:pt x="2498" y="19395"/>
                </a:lnTo>
                <a:lnTo>
                  <a:pt x="9307" y="9305"/>
                </a:lnTo>
                <a:lnTo>
                  <a:pt x="19400" y="2497"/>
                </a:lnTo>
                <a:lnTo>
                  <a:pt x="31750" y="0"/>
                </a:lnTo>
                <a:lnTo>
                  <a:pt x="44099" y="2497"/>
                </a:lnTo>
                <a:lnTo>
                  <a:pt x="54192" y="9305"/>
                </a:lnTo>
                <a:lnTo>
                  <a:pt x="61001" y="19395"/>
                </a:lnTo>
                <a:lnTo>
                  <a:pt x="63500" y="31737"/>
                </a:lnTo>
                <a:lnTo>
                  <a:pt x="61001" y="44086"/>
                </a:lnTo>
                <a:lnTo>
                  <a:pt x="54192" y="54179"/>
                </a:lnTo>
                <a:lnTo>
                  <a:pt x="44099" y="60989"/>
                </a:lnTo>
                <a:lnTo>
                  <a:pt x="31750" y="63487"/>
                </a:lnTo>
                <a:close/>
              </a:path>
            </a:pathLst>
          </a:custGeom>
          <a:ln w="12700">
            <a:solidFill>
              <a:srgbClr val="107D8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0" name="object 84"/>
          <p:cNvSpPr txBox="1"/>
          <p:nvPr/>
        </p:nvSpPr>
        <p:spPr>
          <a:xfrm>
            <a:off x="721051" y="2962894"/>
            <a:ext cx="1500310" cy="739304"/>
          </a:xfrm>
          <a:prstGeom prst="rect">
            <a:avLst/>
          </a:prstGeom>
        </p:spPr>
        <p:txBody>
          <a:bodyPr vert="horz" wrap="square" lIns="0" tIns="20954" rIns="0" bIns="0" rtlCol="0">
            <a:spAutoFit/>
          </a:bodyPr>
          <a:lstStyle/>
          <a:p>
            <a:pPr marL="9049" marR="3810" algn="ctr">
              <a:lnSpc>
                <a:spcPts val="1400"/>
              </a:lnSpc>
              <a:spcBef>
                <a:spcPts val="164"/>
              </a:spcBef>
            </a:pP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Commercial</a:t>
            </a:r>
            <a:r>
              <a:rPr lang="en-US" sz="1200" spc="-8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Stakeholder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Group</a:t>
            </a:r>
            <a:r>
              <a:rPr lang="en-US" sz="1200" spc="-8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23" dirty="0">
                <a:solidFill>
                  <a:schemeClr val="accent2"/>
                </a:solidFill>
                <a:latin typeface="Arial"/>
                <a:cs typeface="Arial"/>
              </a:rPr>
              <a:t>(CSG) </a:t>
            </a:r>
            <a:r>
              <a:rPr sz="1200" dirty="0">
                <a:solidFill>
                  <a:schemeClr val="accent2"/>
                </a:solidFill>
                <a:latin typeface="Arial"/>
                <a:cs typeface="Arial"/>
              </a:rPr>
              <a:t>-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divided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into</a:t>
            </a:r>
            <a:r>
              <a:rPr lang="en-US" sz="1200" spc="-11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three</a:t>
            </a:r>
            <a:r>
              <a:rPr sz="1200" spc="-53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constituencies</a:t>
            </a:r>
            <a:endParaRPr sz="1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81" name="object 85"/>
          <p:cNvSpPr txBox="1"/>
          <p:nvPr/>
        </p:nvSpPr>
        <p:spPr>
          <a:xfrm>
            <a:off x="3002996" y="2962894"/>
            <a:ext cx="1161234" cy="559768"/>
          </a:xfrm>
          <a:prstGeom prst="rect">
            <a:avLst/>
          </a:prstGeom>
        </p:spPr>
        <p:txBody>
          <a:bodyPr vert="horz" wrap="square" lIns="0" tIns="20954" rIns="0" bIns="0" rtlCol="0">
            <a:spAutoFit/>
          </a:bodyPr>
          <a:lstStyle/>
          <a:p>
            <a:pPr marL="9525" marR="3810" indent="-953" algn="ctr">
              <a:lnSpc>
                <a:spcPts val="1400"/>
              </a:lnSpc>
              <a:spcBef>
                <a:spcPts val="164"/>
              </a:spcBef>
            </a:pP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Registries</a:t>
            </a:r>
            <a:r>
              <a:rPr lang="en-US" sz="1200" spc="-8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Stakeholder</a:t>
            </a:r>
            <a:r>
              <a:rPr lang="en-US" sz="1200" spc="-11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Group</a:t>
            </a:r>
            <a:r>
              <a:rPr sz="1200" spc="-64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chemeClr val="accent2"/>
                </a:solidFill>
                <a:latin typeface="Arial"/>
                <a:cs typeface="Arial"/>
              </a:rPr>
              <a:t>(RySG)</a:t>
            </a:r>
            <a:endParaRPr sz="1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82" name="object 86"/>
          <p:cNvSpPr txBox="1"/>
          <p:nvPr/>
        </p:nvSpPr>
        <p:spPr>
          <a:xfrm>
            <a:off x="6807973" y="2962894"/>
            <a:ext cx="1736838" cy="739304"/>
          </a:xfrm>
          <a:prstGeom prst="rect">
            <a:avLst/>
          </a:prstGeom>
        </p:spPr>
        <p:txBody>
          <a:bodyPr vert="horz" wrap="square" lIns="0" tIns="20954" rIns="0" bIns="0" rtlCol="0">
            <a:spAutoFit/>
          </a:bodyPr>
          <a:lstStyle/>
          <a:p>
            <a:pPr marL="9525" marR="3810" indent="-476" algn="ctr">
              <a:lnSpc>
                <a:spcPts val="1400"/>
              </a:lnSpc>
              <a:spcBef>
                <a:spcPts val="164"/>
              </a:spcBef>
            </a:pP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Non-Commercial</a:t>
            </a:r>
            <a:r>
              <a:rPr lang="en-US" sz="1200" spc="-4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Stakeholder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Group</a:t>
            </a:r>
            <a:r>
              <a:rPr lang="en-US" sz="1200" spc="-8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chemeClr val="accent2"/>
                </a:solidFill>
                <a:latin typeface="Arial"/>
                <a:cs typeface="Arial"/>
              </a:rPr>
              <a:t>(NCSG) </a:t>
            </a:r>
            <a:r>
              <a:rPr sz="1200" dirty="0">
                <a:solidFill>
                  <a:schemeClr val="accent2"/>
                </a:solidFill>
                <a:latin typeface="Arial"/>
                <a:cs typeface="Arial"/>
              </a:rPr>
              <a:t>-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supported </a:t>
            </a:r>
            <a:r>
              <a:rPr sz="1200" spc="-15" dirty="0">
                <a:solidFill>
                  <a:schemeClr val="accent2"/>
                </a:solidFill>
                <a:latin typeface="Arial"/>
                <a:cs typeface="Arial"/>
              </a:rPr>
              <a:t>by</a:t>
            </a:r>
            <a:r>
              <a:rPr lang="en-US" sz="1200" spc="-15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accent2"/>
                </a:solidFill>
                <a:latin typeface="Arial"/>
                <a:cs typeface="Arial"/>
              </a:rPr>
              <a:t>two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constituency</a:t>
            </a:r>
            <a:r>
              <a:rPr sz="1200" spc="-60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groups</a:t>
            </a:r>
            <a:endParaRPr sz="1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83" name="object 87"/>
          <p:cNvSpPr txBox="1"/>
          <p:nvPr/>
        </p:nvSpPr>
        <p:spPr>
          <a:xfrm>
            <a:off x="971589" y="4513550"/>
            <a:ext cx="980926" cy="1098377"/>
          </a:xfrm>
          <a:prstGeom prst="rect">
            <a:avLst/>
          </a:prstGeom>
        </p:spPr>
        <p:txBody>
          <a:bodyPr vert="horz" wrap="square" lIns="0" tIns="20954" rIns="0" bIns="0" rtlCol="0">
            <a:spAutoFit/>
          </a:bodyPr>
          <a:lstStyle/>
          <a:p>
            <a:pPr marL="9525" marR="3810" indent="-476" algn="ctr">
              <a:lnSpc>
                <a:spcPts val="1400"/>
              </a:lnSpc>
              <a:spcBef>
                <a:spcPts val="164"/>
              </a:spcBef>
            </a:pP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Business</a:t>
            </a:r>
            <a:r>
              <a:rPr lang="en-US" sz="1200" spc="-8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Constituency</a:t>
            </a:r>
            <a:r>
              <a:rPr sz="1200" spc="-26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23" dirty="0">
                <a:solidFill>
                  <a:schemeClr val="accent2"/>
                </a:solidFill>
                <a:latin typeface="Arial"/>
                <a:cs typeface="Arial"/>
              </a:rPr>
              <a:t>(BC)</a:t>
            </a:r>
            <a:r>
              <a:rPr lang="en-US" sz="1200" spc="-23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for commercial</a:t>
            </a:r>
            <a:r>
              <a:rPr lang="en-US" sz="1200" spc="-8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business</a:t>
            </a:r>
            <a:r>
              <a:rPr sz="1200" spc="-56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interests</a:t>
            </a:r>
            <a:endParaRPr sz="1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84" name="object 88"/>
          <p:cNvSpPr txBox="1"/>
          <p:nvPr/>
        </p:nvSpPr>
        <p:spPr>
          <a:xfrm>
            <a:off x="2352550" y="4513550"/>
            <a:ext cx="1229972" cy="918840"/>
          </a:xfrm>
          <a:prstGeom prst="rect">
            <a:avLst/>
          </a:prstGeom>
        </p:spPr>
        <p:txBody>
          <a:bodyPr vert="horz" wrap="square" lIns="0" tIns="20954" rIns="0" bIns="0" rtlCol="0">
            <a:spAutoFit/>
          </a:bodyPr>
          <a:lstStyle/>
          <a:p>
            <a:pPr marL="9525" marR="3810" indent="-953" algn="ctr">
              <a:lnSpc>
                <a:spcPts val="1400"/>
              </a:lnSpc>
              <a:spcBef>
                <a:spcPts val="164"/>
              </a:spcBef>
            </a:pP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Intellectual</a:t>
            </a:r>
            <a:r>
              <a:rPr lang="en-US" sz="1200" spc="-11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Property</a:t>
            </a:r>
            <a:r>
              <a:rPr lang="en-US" sz="1200" spc="-4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Constituency</a:t>
            </a:r>
            <a:r>
              <a:rPr sz="1200" spc="-26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9" dirty="0">
                <a:solidFill>
                  <a:schemeClr val="accent2"/>
                </a:solidFill>
                <a:latin typeface="Arial"/>
                <a:cs typeface="Arial"/>
              </a:rPr>
              <a:t>(IPC)</a:t>
            </a:r>
            <a:r>
              <a:rPr lang="en-US" sz="1200" spc="-19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for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IP</a:t>
            </a:r>
            <a:r>
              <a:rPr sz="1200" spc="-38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interests</a:t>
            </a:r>
            <a:endParaRPr sz="1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85" name="object 89"/>
          <p:cNvSpPr txBox="1"/>
          <p:nvPr/>
        </p:nvSpPr>
        <p:spPr>
          <a:xfrm>
            <a:off x="2884239" y="3743772"/>
            <a:ext cx="1399223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lnSpc>
                <a:spcPts val="1400"/>
              </a:lnSpc>
              <a:spcBef>
                <a:spcPts val="75"/>
              </a:spcBef>
            </a:pPr>
            <a:r>
              <a:rPr sz="1200" spc="-30" dirty="0">
                <a:solidFill>
                  <a:schemeClr val="accent2"/>
                </a:solidFill>
                <a:latin typeface="Arial"/>
                <a:cs typeface="Arial"/>
              </a:rPr>
              <a:t>gTLD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registry</a:t>
            </a:r>
            <a:r>
              <a:rPr sz="1200" spc="-26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operators</a:t>
            </a:r>
            <a:endParaRPr sz="1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86" name="object 90"/>
          <p:cNvSpPr txBox="1"/>
          <p:nvPr/>
        </p:nvSpPr>
        <p:spPr>
          <a:xfrm>
            <a:off x="5014143" y="2962894"/>
            <a:ext cx="1190914" cy="559768"/>
          </a:xfrm>
          <a:prstGeom prst="rect">
            <a:avLst/>
          </a:prstGeom>
        </p:spPr>
        <p:txBody>
          <a:bodyPr vert="horz" wrap="square" lIns="0" tIns="20954" rIns="0" bIns="0" rtlCol="0">
            <a:spAutoFit/>
          </a:bodyPr>
          <a:lstStyle/>
          <a:p>
            <a:pPr marL="9525" marR="3810" algn="ctr">
              <a:lnSpc>
                <a:spcPts val="1400"/>
              </a:lnSpc>
              <a:spcBef>
                <a:spcPts val="164"/>
              </a:spcBef>
            </a:pP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Registrars</a:t>
            </a:r>
            <a:r>
              <a:rPr lang="en-US" sz="1200" spc="-11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Stakeholder</a:t>
            </a:r>
            <a:r>
              <a:rPr lang="en-US" sz="1200" spc="-11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Group</a:t>
            </a:r>
            <a:r>
              <a:rPr sz="1200" spc="-45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chemeClr val="accent2"/>
                </a:solidFill>
                <a:latin typeface="Arial"/>
                <a:cs typeface="Arial"/>
              </a:rPr>
              <a:t>(RrSG)</a:t>
            </a:r>
            <a:endParaRPr sz="1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87" name="object 91"/>
          <p:cNvSpPr txBox="1"/>
          <p:nvPr/>
        </p:nvSpPr>
        <p:spPr>
          <a:xfrm>
            <a:off x="4899958" y="3743772"/>
            <a:ext cx="1429703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lnSpc>
                <a:spcPts val="1400"/>
              </a:lnSpc>
              <a:spcBef>
                <a:spcPts val="75"/>
              </a:spcBef>
            </a:pP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Domain name</a:t>
            </a:r>
            <a:r>
              <a:rPr sz="1200" spc="-53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registrars</a:t>
            </a:r>
            <a:endParaRPr sz="1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88" name="object 92"/>
          <p:cNvSpPr txBox="1"/>
          <p:nvPr/>
        </p:nvSpPr>
        <p:spPr>
          <a:xfrm>
            <a:off x="3782050" y="4513550"/>
            <a:ext cx="1386148" cy="1277913"/>
          </a:xfrm>
          <a:prstGeom prst="rect">
            <a:avLst/>
          </a:prstGeom>
        </p:spPr>
        <p:txBody>
          <a:bodyPr vert="horz" wrap="square" lIns="0" tIns="20954" rIns="0" bIns="0" rtlCol="0">
            <a:spAutoFit/>
          </a:bodyPr>
          <a:lstStyle/>
          <a:p>
            <a:pPr marL="9525" marR="3810" algn="ctr">
              <a:lnSpc>
                <a:spcPts val="1400"/>
              </a:lnSpc>
              <a:spcBef>
                <a:spcPts val="164"/>
              </a:spcBef>
            </a:pP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Internet </a:t>
            </a:r>
            <a:r>
              <a:rPr sz="1200" dirty="0">
                <a:solidFill>
                  <a:schemeClr val="accent2"/>
                </a:solidFill>
                <a:latin typeface="Arial"/>
                <a:cs typeface="Arial"/>
              </a:rPr>
              <a:t>Service</a:t>
            </a:r>
            <a:r>
              <a:rPr lang="en-US" sz="1200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Providers and</a:t>
            </a:r>
            <a:r>
              <a:rPr lang="en-US" sz="1200" spc="-11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Connectivity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Providers</a:t>
            </a:r>
            <a:r>
              <a:rPr lang="en-US" sz="1200" spc="-11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Constituency </a:t>
            </a:r>
            <a:r>
              <a:rPr sz="1200" spc="-15" dirty="0">
                <a:solidFill>
                  <a:schemeClr val="accent2"/>
                </a:solidFill>
                <a:latin typeface="Arial"/>
                <a:cs typeface="Arial"/>
              </a:rPr>
              <a:t>(ISPCP)</a:t>
            </a:r>
            <a:r>
              <a:rPr lang="en-US" sz="1200" spc="-15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for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ISP</a:t>
            </a:r>
            <a:r>
              <a:rPr sz="1200" spc="-45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interests</a:t>
            </a:r>
            <a:endParaRPr sz="1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89" name="object 93"/>
          <p:cNvSpPr txBox="1"/>
          <p:nvPr/>
        </p:nvSpPr>
        <p:spPr>
          <a:xfrm>
            <a:off x="5430295" y="4513682"/>
            <a:ext cx="1351762" cy="73930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9525" marR="3810" indent="476" algn="ctr">
              <a:lnSpc>
                <a:spcPts val="1400"/>
              </a:lnSpc>
              <a:spcBef>
                <a:spcPts val="165"/>
              </a:spcBef>
            </a:pP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Non-Commercial</a:t>
            </a:r>
            <a:r>
              <a:rPr lang="en-US" sz="1200" spc="-4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Users</a:t>
            </a:r>
            <a:r>
              <a:rPr sz="1200" spc="-23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Constituency</a:t>
            </a:r>
            <a:r>
              <a:rPr lang="en-US" sz="1200" spc="-11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chemeClr val="accent2"/>
                </a:solidFill>
                <a:latin typeface="Arial"/>
                <a:cs typeface="Arial"/>
              </a:rPr>
              <a:t>(NCUC)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for civil</a:t>
            </a:r>
            <a:r>
              <a:rPr lang="en-US" sz="1200" spc="-8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society</a:t>
            </a:r>
            <a:r>
              <a:rPr sz="1200" spc="-56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interests</a:t>
            </a:r>
            <a:endParaRPr sz="1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90" name="object 94"/>
          <p:cNvSpPr txBox="1"/>
          <p:nvPr/>
        </p:nvSpPr>
        <p:spPr>
          <a:xfrm>
            <a:off x="6949741" y="4513682"/>
            <a:ext cx="1436840" cy="1098378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9525" marR="3810" algn="ctr">
              <a:lnSpc>
                <a:spcPts val="1400"/>
              </a:lnSpc>
              <a:spcBef>
                <a:spcPts val="165"/>
              </a:spcBef>
            </a:pP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Not-for-Profit</a:t>
            </a:r>
            <a:r>
              <a:rPr lang="en-US" sz="1200" spc="-8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Operational</a:t>
            </a:r>
            <a:r>
              <a:rPr sz="1200" spc="-49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Concerns</a:t>
            </a:r>
            <a:r>
              <a:rPr lang="en-US" sz="1200" spc="-4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Constituency </a:t>
            </a:r>
            <a:r>
              <a:rPr sz="1200" spc="-15" dirty="0">
                <a:solidFill>
                  <a:schemeClr val="accent2"/>
                </a:solidFill>
                <a:latin typeface="Arial"/>
                <a:cs typeface="Arial"/>
              </a:rPr>
              <a:t>(NPOC)</a:t>
            </a:r>
            <a:r>
              <a:rPr lang="en-US" sz="1200" spc="-15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for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not-for-profit</a:t>
            </a:r>
            <a:r>
              <a:rPr lang="en-US" sz="1200" spc="-11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interests</a:t>
            </a:r>
            <a:endParaRPr sz="1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748" y="1203687"/>
            <a:ext cx="360000" cy="360000"/>
          </a:xfrm>
          <a:prstGeom prst="rect">
            <a:avLst/>
          </a:prstGeom>
        </p:spPr>
      </p:pic>
      <p:grpSp>
        <p:nvGrpSpPr>
          <p:cNvPr id="94" name="Group 93"/>
          <p:cNvGrpSpPr/>
          <p:nvPr/>
        </p:nvGrpSpPr>
        <p:grpSpPr>
          <a:xfrm>
            <a:off x="6663589" y="1659282"/>
            <a:ext cx="2045650" cy="490012"/>
            <a:chOff x="2085980" y="5486400"/>
            <a:chExt cx="2045650" cy="490012"/>
          </a:xfrm>
        </p:grpSpPr>
        <p:sp>
          <p:nvSpPr>
            <p:cNvPr id="95" name="Rounded Rectangle 94"/>
            <p:cNvSpPr/>
            <p:nvPr/>
          </p:nvSpPr>
          <p:spPr>
            <a:xfrm>
              <a:off x="2085980" y="5486400"/>
              <a:ext cx="2045650" cy="49001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6" name="Picture 95" descr="0202-sphere.eps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30910" y="5575314"/>
              <a:ext cx="296155" cy="296155"/>
            </a:xfrm>
            <a:prstGeom prst="rect">
              <a:avLst/>
            </a:prstGeom>
          </p:spPr>
        </p:pic>
        <p:sp>
          <p:nvSpPr>
            <p:cNvPr id="97" name="Text Placeholder 33">
              <a:hlinkClick r:id="rId6"/>
            </p:cNvPr>
            <p:cNvSpPr txBox="1">
              <a:spLocks/>
            </p:cNvSpPr>
            <p:nvPr/>
          </p:nvSpPr>
          <p:spPr>
            <a:xfrm>
              <a:off x="2601224" y="5612259"/>
              <a:ext cx="1264923" cy="292423"/>
            </a:xfrm>
            <a:prstGeom prst="rect">
              <a:avLst/>
            </a:prstGeom>
            <a:noFill/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</a:pPr>
              <a:r>
                <a:rPr lang="en-AU" sz="1800">
                  <a:solidFill>
                    <a:schemeClr val="bg1"/>
                  </a:solidFill>
                  <a:latin typeface="Arial"/>
                  <a:ea typeface="Segoe UI" panose="020B0502040204020203" pitchFamily="34" charset="0"/>
                  <a:cs typeface="Arial"/>
                </a:rPr>
                <a:t>Learn More</a:t>
              </a:r>
              <a:endParaRPr lang="en-AU" sz="1800" b="1" dirty="0">
                <a:solidFill>
                  <a:schemeClr val="bg1"/>
                </a:solidFill>
                <a:latin typeface="Arial"/>
                <a:ea typeface="Segoe UI" panose="020B0502040204020203" pitchFamily="34" charset="0"/>
                <a:cs typeface="Arial"/>
              </a:endParaRPr>
            </a:p>
          </p:txBody>
        </p:sp>
        <p:sp>
          <p:nvSpPr>
            <p:cNvPr id="98" name="Isosceles Triangle 5">
              <a:hlinkClick r:id="rId6"/>
            </p:cNvPr>
            <p:cNvSpPr/>
            <p:nvPr/>
          </p:nvSpPr>
          <p:spPr>
            <a:xfrm rot="5400000">
              <a:off x="3827662" y="5665510"/>
              <a:ext cx="160531" cy="13838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99" name="Content Placeholder 2">
            <a:hlinkClick r:id="rId6"/>
          </p:cNvPr>
          <p:cNvSpPr txBox="1">
            <a:spLocks/>
          </p:cNvSpPr>
          <p:nvPr/>
        </p:nvSpPr>
        <p:spPr>
          <a:xfrm>
            <a:off x="6551964" y="2212390"/>
            <a:ext cx="2344241" cy="340125"/>
          </a:xfrm>
          <a:prstGeom prst="rect">
            <a:avLst/>
          </a:prstGeom>
        </p:spPr>
        <p:txBody>
          <a:bodyPr lIns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600" u="sng" dirty="0">
                <a:hlinkClick r:id="rId7"/>
              </a:rPr>
              <a:t>https://gnso.icann.org</a:t>
            </a:r>
            <a:endParaRPr lang="en-US" sz="1600" b="1" dirty="0">
              <a:solidFill>
                <a:schemeClr val="accent1"/>
              </a:solidFill>
              <a:cs typeface="Arial"/>
            </a:endParaRP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482" y="1101929"/>
            <a:ext cx="2131864" cy="38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58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2" y="1540277"/>
            <a:ext cx="1961957" cy="387844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4" dirty="0"/>
              <a:t>At-Large Advisory Committee</a:t>
            </a:r>
            <a:r>
              <a:rPr lang="en-US" spc="-68" dirty="0"/>
              <a:t> </a:t>
            </a:r>
            <a:r>
              <a:rPr lang="en-US" spc="-4" dirty="0"/>
              <a:t>(ALAC)</a:t>
            </a:r>
            <a:endParaRPr lang="en-US" dirty="0"/>
          </a:p>
        </p:txBody>
      </p:sp>
      <p:sp>
        <p:nvSpPr>
          <p:cNvPr id="23" name="object 29"/>
          <p:cNvSpPr txBox="1"/>
          <p:nvPr/>
        </p:nvSpPr>
        <p:spPr>
          <a:xfrm>
            <a:off x="3094081" y="1392690"/>
            <a:ext cx="3043749" cy="144590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ts val="1400"/>
              </a:lnSpc>
              <a:spcBef>
                <a:spcPts val="75"/>
              </a:spcBef>
            </a:pPr>
            <a:r>
              <a:rPr sz="1500" b="1" spc="-23" dirty="0">
                <a:solidFill>
                  <a:srgbClr val="064F7D"/>
                </a:solidFill>
                <a:latin typeface="Arial"/>
                <a:cs typeface="Arial"/>
              </a:rPr>
              <a:t>ALAC</a:t>
            </a:r>
            <a:endParaRPr sz="1500" dirty="0">
              <a:latin typeface="Arial"/>
              <a:cs typeface="Arial"/>
            </a:endParaRPr>
          </a:p>
          <a:p>
            <a:pPr marL="9525" marR="3810">
              <a:lnSpc>
                <a:spcPts val="1400"/>
              </a:lnSpc>
              <a:spcBef>
                <a:spcPts val="15"/>
              </a:spcBef>
            </a:pPr>
            <a:r>
              <a:rPr lang="en-GB" sz="1200" spc="-15" dirty="0">
                <a:solidFill>
                  <a:schemeClr val="accent2"/>
                </a:solidFill>
                <a:latin typeface="Arial"/>
                <a:cs typeface="Arial"/>
              </a:rPr>
              <a:t>The ALAC v</a:t>
            </a:r>
            <a:r>
              <a:rPr sz="1200" spc="-15" dirty="0">
                <a:solidFill>
                  <a:schemeClr val="accent2"/>
                </a:solidFill>
                <a:latin typeface="Arial"/>
                <a:cs typeface="Arial"/>
              </a:rPr>
              <a:t>oices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the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interests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of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the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individual Internet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user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and</a:t>
            </a:r>
            <a:r>
              <a:rPr lang="en-US" sz="1200" spc="-11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is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composed of </a:t>
            </a:r>
            <a:r>
              <a:rPr sz="1200" spc="-30" dirty="0">
                <a:solidFill>
                  <a:schemeClr val="accent2"/>
                </a:solidFill>
                <a:latin typeface="Arial"/>
                <a:cs typeface="Arial"/>
              </a:rPr>
              <a:t>15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members- </a:t>
            </a:r>
            <a:r>
              <a:rPr sz="1200" dirty="0">
                <a:solidFill>
                  <a:schemeClr val="accent2"/>
                </a:solidFill>
                <a:latin typeface="Arial"/>
                <a:cs typeface="Arial"/>
              </a:rPr>
              <a:t>2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from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each of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the five</a:t>
            </a:r>
            <a:r>
              <a:rPr lang="en-US" sz="1200" spc="-4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Regional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At-Large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Organizations </a:t>
            </a:r>
            <a:r>
              <a:rPr sz="1200" spc="-15" dirty="0">
                <a:solidFill>
                  <a:schemeClr val="accent2"/>
                </a:solidFill>
                <a:latin typeface="Arial"/>
                <a:cs typeface="Arial"/>
              </a:rPr>
              <a:t>(RALOs)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and </a:t>
            </a:r>
            <a:r>
              <a:rPr sz="1200" dirty="0">
                <a:solidFill>
                  <a:schemeClr val="accent2"/>
                </a:solidFill>
                <a:latin typeface="Arial"/>
                <a:cs typeface="Arial"/>
              </a:rPr>
              <a:t>5</a:t>
            </a:r>
            <a:r>
              <a:rPr lang="en-US" sz="1200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appointed </a:t>
            </a:r>
            <a:r>
              <a:rPr sz="1200" spc="-15" dirty="0">
                <a:solidFill>
                  <a:schemeClr val="accent2"/>
                </a:solidFill>
                <a:latin typeface="Arial"/>
                <a:cs typeface="Arial"/>
              </a:rPr>
              <a:t>by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the ICANN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Nominating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Committee. It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is</a:t>
            </a:r>
            <a:r>
              <a:rPr lang="en-US" sz="1200" spc="-4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supported </a:t>
            </a:r>
            <a:r>
              <a:rPr sz="1200" spc="-15" dirty="0">
                <a:solidFill>
                  <a:schemeClr val="accent2"/>
                </a:solidFill>
                <a:latin typeface="Arial"/>
                <a:cs typeface="Arial"/>
              </a:rPr>
              <a:t>by over </a:t>
            </a:r>
            <a:r>
              <a:rPr sz="1200" dirty="0">
                <a:solidFill>
                  <a:schemeClr val="accent2"/>
                </a:solidFill>
                <a:latin typeface="Arial"/>
                <a:cs typeface="Arial"/>
              </a:rPr>
              <a:t>200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At-Large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Structures </a:t>
            </a:r>
            <a:r>
              <a:rPr sz="1200" spc="-19" dirty="0">
                <a:solidFill>
                  <a:schemeClr val="accent2"/>
                </a:solidFill>
                <a:latin typeface="Arial"/>
                <a:cs typeface="Arial"/>
              </a:rPr>
              <a:t>(ALSes)</a:t>
            </a:r>
            <a:r>
              <a:rPr lang="en-US" sz="1200" spc="-19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and</a:t>
            </a:r>
            <a:r>
              <a:rPr sz="1200" spc="-56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volunteers.</a:t>
            </a:r>
            <a:endParaRPr sz="1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24" name="object 30"/>
          <p:cNvSpPr/>
          <p:nvPr/>
        </p:nvSpPr>
        <p:spPr>
          <a:xfrm>
            <a:off x="2815456" y="1232868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63487"/>
                </a:moveTo>
                <a:lnTo>
                  <a:pt x="19405" y="60989"/>
                </a:lnTo>
                <a:lnTo>
                  <a:pt x="9312" y="54181"/>
                </a:lnTo>
                <a:lnTo>
                  <a:pt x="2499" y="44092"/>
                </a:lnTo>
                <a:lnTo>
                  <a:pt x="0" y="31750"/>
                </a:lnTo>
                <a:lnTo>
                  <a:pt x="2499" y="19400"/>
                </a:lnTo>
                <a:lnTo>
                  <a:pt x="9312" y="9307"/>
                </a:lnTo>
                <a:lnTo>
                  <a:pt x="19405" y="2498"/>
                </a:lnTo>
                <a:lnTo>
                  <a:pt x="31750" y="0"/>
                </a:lnTo>
                <a:lnTo>
                  <a:pt x="44099" y="2498"/>
                </a:lnTo>
                <a:lnTo>
                  <a:pt x="54192" y="9307"/>
                </a:lnTo>
                <a:lnTo>
                  <a:pt x="61001" y="19400"/>
                </a:lnTo>
                <a:lnTo>
                  <a:pt x="63500" y="31750"/>
                </a:lnTo>
                <a:lnTo>
                  <a:pt x="61001" y="44092"/>
                </a:lnTo>
                <a:lnTo>
                  <a:pt x="54192" y="54181"/>
                </a:lnTo>
                <a:lnTo>
                  <a:pt x="44099" y="60989"/>
                </a:lnTo>
                <a:lnTo>
                  <a:pt x="31750" y="63487"/>
                </a:lnTo>
                <a:close/>
              </a:path>
            </a:pathLst>
          </a:custGeom>
          <a:ln w="12700">
            <a:solidFill>
              <a:srgbClr val="064F7D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object 32"/>
          <p:cNvSpPr/>
          <p:nvPr/>
        </p:nvSpPr>
        <p:spPr>
          <a:xfrm>
            <a:off x="2839268" y="1256681"/>
            <a:ext cx="3520259" cy="1733736"/>
          </a:xfrm>
          <a:custGeom>
            <a:avLst/>
            <a:gdLst>
              <a:gd name="connsiteX0" fmla="*/ 38087 w 4693679"/>
              <a:gd name="connsiteY0" fmla="*/ 0 h 1791385"/>
              <a:gd name="connsiteX1" fmla="*/ 4693678 w 4693679"/>
              <a:gd name="connsiteY1" fmla="*/ 0 h 1791385"/>
              <a:gd name="connsiteX2" fmla="*/ 4693678 w 4693679"/>
              <a:gd name="connsiteY2" fmla="*/ 1787321 h 1791385"/>
              <a:gd name="connsiteX3" fmla="*/ 0 w 4693679"/>
              <a:gd name="connsiteY3" fmla="*/ 1791385 h 1791385"/>
              <a:gd name="connsiteX4" fmla="*/ 0 w 4693679"/>
              <a:gd name="connsiteY4" fmla="*/ 481346 h 179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3679" h="1791385">
                <a:moveTo>
                  <a:pt x="38087" y="0"/>
                </a:moveTo>
                <a:lnTo>
                  <a:pt x="4693678" y="0"/>
                </a:lnTo>
                <a:lnTo>
                  <a:pt x="4693678" y="1787321"/>
                </a:lnTo>
                <a:lnTo>
                  <a:pt x="0" y="1791385"/>
                </a:lnTo>
                <a:lnTo>
                  <a:pt x="0" y="481346"/>
                </a:lnTo>
              </a:path>
            </a:pathLst>
          </a:custGeom>
          <a:ln w="12700">
            <a:solidFill>
              <a:srgbClr val="064F7D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8" name="object 34"/>
          <p:cNvSpPr/>
          <p:nvPr/>
        </p:nvSpPr>
        <p:spPr>
          <a:xfrm>
            <a:off x="2100148" y="4952052"/>
            <a:ext cx="1962150" cy="936000"/>
          </a:xfrm>
          <a:custGeom>
            <a:avLst/>
            <a:gdLst/>
            <a:ahLst/>
            <a:cxnLst/>
            <a:rect l="l" t="t" r="r" b="b"/>
            <a:pathLst>
              <a:path w="2616200" h="885825">
                <a:moveTo>
                  <a:pt x="2616200" y="885240"/>
                </a:moveTo>
                <a:lnTo>
                  <a:pt x="0" y="885240"/>
                </a:lnTo>
                <a:lnTo>
                  <a:pt x="0" y="0"/>
                </a:lnTo>
                <a:lnTo>
                  <a:pt x="2616200" y="0"/>
                </a:lnTo>
                <a:lnTo>
                  <a:pt x="2616200" y="885240"/>
                </a:lnTo>
                <a:close/>
              </a:path>
            </a:pathLst>
          </a:custGeom>
          <a:solidFill>
            <a:srgbClr val="E6EBF4"/>
          </a:solidFill>
          <a:ln w="12700">
            <a:solidFill>
              <a:srgbClr val="064F7D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0" name="object 36"/>
          <p:cNvSpPr/>
          <p:nvPr/>
        </p:nvSpPr>
        <p:spPr>
          <a:xfrm>
            <a:off x="614057" y="3564941"/>
            <a:ext cx="1962150" cy="936000"/>
          </a:xfrm>
          <a:custGeom>
            <a:avLst/>
            <a:gdLst/>
            <a:ahLst/>
            <a:cxnLst/>
            <a:rect l="l" t="t" r="r" b="b"/>
            <a:pathLst>
              <a:path w="2616200" h="890270">
                <a:moveTo>
                  <a:pt x="2616200" y="889774"/>
                </a:moveTo>
                <a:lnTo>
                  <a:pt x="0" y="889774"/>
                </a:lnTo>
                <a:lnTo>
                  <a:pt x="0" y="0"/>
                </a:lnTo>
                <a:lnTo>
                  <a:pt x="2616200" y="0"/>
                </a:lnTo>
                <a:lnTo>
                  <a:pt x="2616200" y="889774"/>
                </a:lnTo>
                <a:close/>
              </a:path>
            </a:pathLst>
          </a:custGeom>
          <a:solidFill>
            <a:srgbClr val="E6EBF4"/>
          </a:solidFill>
          <a:ln w="12700">
            <a:solidFill>
              <a:srgbClr val="064F7D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2" name="object 38"/>
          <p:cNvSpPr/>
          <p:nvPr/>
        </p:nvSpPr>
        <p:spPr>
          <a:xfrm>
            <a:off x="5120726" y="4952052"/>
            <a:ext cx="1962150" cy="936000"/>
          </a:xfrm>
          <a:custGeom>
            <a:avLst/>
            <a:gdLst/>
            <a:ahLst/>
            <a:cxnLst/>
            <a:rect l="l" t="t" r="r" b="b"/>
            <a:pathLst>
              <a:path w="2616200" h="885825">
                <a:moveTo>
                  <a:pt x="2616200" y="885240"/>
                </a:moveTo>
                <a:lnTo>
                  <a:pt x="0" y="885240"/>
                </a:lnTo>
                <a:lnTo>
                  <a:pt x="0" y="0"/>
                </a:lnTo>
                <a:lnTo>
                  <a:pt x="2616200" y="0"/>
                </a:lnTo>
                <a:lnTo>
                  <a:pt x="2616200" y="885240"/>
                </a:lnTo>
                <a:close/>
              </a:path>
            </a:pathLst>
          </a:custGeom>
          <a:solidFill>
            <a:srgbClr val="E6EBF4"/>
          </a:solidFill>
          <a:ln w="12700">
            <a:solidFill>
              <a:srgbClr val="064F7D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3" name="object 39"/>
          <p:cNvSpPr/>
          <p:nvPr/>
        </p:nvSpPr>
        <p:spPr>
          <a:xfrm>
            <a:off x="3631099" y="3566871"/>
            <a:ext cx="1962150" cy="936000"/>
          </a:xfrm>
          <a:custGeom>
            <a:avLst/>
            <a:gdLst/>
            <a:ahLst/>
            <a:cxnLst/>
            <a:rect l="l" t="t" r="r" b="b"/>
            <a:pathLst>
              <a:path w="2616200" h="890270">
                <a:moveTo>
                  <a:pt x="2616200" y="889774"/>
                </a:moveTo>
                <a:lnTo>
                  <a:pt x="0" y="889774"/>
                </a:lnTo>
                <a:lnTo>
                  <a:pt x="0" y="0"/>
                </a:lnTo>
                <a:lnTo>
                  <a:pt x="2616200" y="0"/>
                </a:lnTo>
                <a:lnTo>
                  <a:pt x="2616200" y="889774"/>
                </a:lnTo>
                <a:close/>
              </a:path>
            </a:pathLst>
          </a:custGeom>
          <a:solidFill>
            <a:srgbClr val="E6EBF4"/>
          </a:solid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6" name="object 42"/>
          <p:cNvSpPr/>
          <p:nvPr/>
        </p:nvSpPr>
        <p:spPr>
          <a:xfrm>
            <a:off x="6606158" y="3564941"/>
            <a:ext cx="1962150" cy="936000"/>
          </a:xfrm>
          <a:custGeom>
            <a:avLst/>
            <a:gdLst/>
            <a:ahLst/>
            <a:cxnLst/>
            <a:rect l="l" t="t" r="r" b="b"/>
            <a:pathLst>
              <a:path w="2616200" h="890270">
                <a:moveTo>
                  <a:pt x="2616200" y="889774"/>
                </a:moveTo>
                <a:lnTo>
                  <a:pt x="0" y="889774"/>
                </a:lnTo>
                <a:lnTo>
                  <a:pt x="0" y="0"/>
                </a:lnTo>
                <a:lnTo>
                  <a:pt x="2616200" y="0"/>
                </a:lnTo>
                <a:lnTo>
                  <a:pt x="2616200" y="889774"/>
                </a:lnTo>
                <a:close/>
              </a:path>
            </a:pathLst>
          </a:custGeom>
          <a:solidFill>
            <a:srgbClr val="E6EBF4"/>
          </a:solidFill>
          <a:ln w="12700">
            <a:solidFill>
              <a:srgbClr val="064F7D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7" name="object 43"/>
          <p:cNvSpPr/>
          <p:nvPr/>
        </p:nvSpPr>
        <p:spPr>
          <a:xfrm>
            <a:off x="4602695" y="2992532"/>
            <a:ext cx="2984534" cy="572413"/>
          </a:xfrm>
          <a:custGeom>
            <a:avLst/>
            <a:gdLst>
              <a:gd name="connsiteX0" fmla="*/ 3979379 w 3979378"/>
              <a:gd name="connsiteY0" fmla="*/ 763218 h 763217"/>
              <a:gd name="connsiteX1" fmla="*/ 3979379 w 3979378"/>
              <a:gd name="connsiteY1" fmla="*/ 437615 h 763217"/>
              <a:gd name="connsiteX2" fmla="*/ 0 w 3979378"/>
              <a:gd name="connsiteY2" fmla="*/ 437615 h 763217"/>
              <a:gd name="connsiteX3" fmla="*/ 0 w 3979378"/>
              <a:gd name="connsiteY3" fmla="*/ 0 h 76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9378" h="763217">
                <a:moveTo>
                  <a:pt x="3979379" y="763218"/>
                </a:moveTo>
                <a:lnTo>
                  <a:pt x="3979379" y="437615"/>
                </a:lnTo>
                <a:lnTo>
                  <a:pt x="0" y="437615"/>
                </a:lnTo>
                <a:lnTo>
                  <a:pt x="0" y="0"/>
                </a:lnTo>
              </a:path>
            </a:pathLst>
          </a:custGeom>
          <a:ln w="12699">
            <a:solidFill>
              <a:srgbClr val="064F7D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8" name="object 44"/>
          <p:cNvSpPr/>
          <p:nvPr/>
        </p:nvSpPr>
        <p:spPr>
          <a:xfrm>
            <a:off x="1595135" y="3320744"/>
            <a:ext cx="3007995" cy="244316"/>
          </a:xfrm>
          <a:custGeom>
            <a:avLst/>
            <a:gdLst/>
            <a:ahLst/>
            <a:cxnLst/>
            <a:rect l="l" t="t" r="r" b="b"/>
            <a:pathLst>
              <a:path w="4010660" h="325754">
                <a:moveTo>
                  <a:pt x="0" y="325602"/>
                </a:moveTo>
                <a:lnTo>
                  <a:pt x="0" y="0"/>
                </a:lnTo>
                <a:lnTo>
                  <a:pt x="4010075" y="0"/>
                </a:lnTo>
                <a:lnTo>
                  <a:pt x="4010075" y="325602"/>
                </a:lnTo>
              </a:path>
            </a:pathLst>
          </a:custGeom>
          <a:ln w="12699">
            <a:solidFill>
              <a:srgbClr val="064F7D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9" name="object 45"/>
          <p:cNvSpPr/>
          <p:nvPr/>
        </p:nvSpPr>
        <p:spPr>
          <a:xfrm>
            <a:off x="4578884" y="3541142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19400" y="2497"/>
                </a:lnTo>
                <a:lnTo>
                  <a:pt x="9307" y="9305"/>
                </a:lnTo>
                <a:lnTo>
                  <a:pt x="2498" y="19395"/>
                </a:lnTo>
                <a:lnTo>
                  <a:pt x="0" y="31737"/>
                </a:lnTo>
                <a:lnTo>
                  <a:pt x="2498" y="44086"/>
                </a:lnTo>
                <a:lnTo>
                  <a:pt x="9307" y="54179"/>
                </a:lnTo>
                <a:lnTo>
                  <a:pt x="19400" y="60989"/>
                </a:lnTo>
                <a:lnTo>
                  <a:pt x="31750" y="63487"/>
                </a:lnTo>
                <a:lnTo>
                  <a:pt x="44099" y="60989"/>
                </a:lnTo>
                <a:lnTo>
                  <a:pt x="54192" y="54179"/>
                </a:lnTo>
                <a:lnTo>
                  <a:pt x="61001" y="44086"/>
                </a:lnTo>
                <a:lnTo>
                  <a:pt x="63500" y="31737"/>
                </a:lnTo>
                <a:lnTo>
                  <a:pt x="61001" y="19395"/>
                </a:lnTo>
                <a:lnTo>
                  <a:pt x="54192" y="9305"/>
                </a:lnTo>
                <a:lnTo>
                  <a:pt x="44099" y="2497"/>
                </a:lnTo>
                <a:lnTo>
                  <a:pt x="31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0" name="object 46"/>
          <p:cNvSpPr/>
          <p:nvPr/>
        </p:nvSpPr>
        <p:spPr>
          <a:xfrm>
            <a:off x="4578884" y="3541142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63487"/>
                </a:moveTo>
                <a:lnTo>
                  <a:pt x="19400" y="60989"/>
                </a:lnTo>
                <a:lnTo>
                  <a:pt x="9307" y="54179"/>
                </a:lnTo>
                <a:lnTo>
                  <a:pt x="2498" y="44086"/>
                </a:lnTo>
                <a:lnTo>
                  <a:pt x="0" y="31737"/>
                </a:lnTo>
                <a:lnTo>
                  <a:pt x="2498" y="19395"/>
                </a:lnTo>
                <a:lnTo>
                  <a:pt x="9307" y="9305"/>
                </a:lnTo>
                <a:lnTo>
                  <a:pt x="19400" y="2497"/>
                </a:lnTo>
                <a:lnTo>
                  <a:pt x="31750" y="0"/>
                </a:lnTo>
                <a:lnTo>
                  <a:pt x="44099" y="2497"/>
                </a:lnTo>
                <a:lnTo>
                  <a:pt x="54192" y="9305"/>
                </a:lnTo>
                <a:lnTo>
                  <a:pt x="61001" y="19395"/>
                </a:lnTo>
                <a:lnTo>
                  <a:pt x="63500" y="31737"/>
                </a:lnTo>
                <a:lnTo>
                  <a:pt x="61001" y="44086"/>
                </a:lnTo>
                <a:lnTo>
                  <a:pt x="54192" y="54179"/>
                </a:lnTo>
                <a:lnTo>
                  <a:pt x="44099" y="60989"/>
                </a:lnTo>
                <a:lnTo>
                  <a:pt x="31750" y="63487"/>
                </a:lnTo>
                <a:close/>
              </a:path>
            </a:pathLst>
          </a:custGeom>
          <a:ln w="12700">
            <a:solidFill>
              <a:srgbClr val="064F7D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1" name="object 47"/>
          <p:cNvSpPr/>
          <p:nvPr/>
        </p:nvSpPr>
        <p:spPr>
          <a:xfrm>
            <a:off x="1571318" y="3541142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19405" y="2497"/>
                </a:lnTo>
                <a:lnTo>
                  <a:pt x="9312" y="9305"/>
                </a:lnTo>
                <a:lnTo>
                  <a:pt x="2499" y="19395"/>
                </a:lnTo>
                <a:lnTo>
                  <a:pt x="0" y="31737"/>
                </a:lnTo>
                <a:lnTo>
                  <a:pt x="2499" y="44086"/>
                </a:lnTo>
                <a:lnTo>
                  <a:pt x="9312" y="54179"/>
                </a:lnTo>
                <a:lnTo>
                  <a:pt x="19405" y="60989"/>
                </a:lnTo>
                <a:lnTo>
                  <a:pt x="31750" y="63487"/>
                </a:lnTo>
                <a:lnTo>
                  <a:pt x="44099" y="60989"/>
                </a:lnTo>
                <a:lnTo>
                  <a:pt x="54192" y="54179"/>
                </a:lnTo>
                <a:lnTo>
                  <a:pt x="61001" y="44086"/>
                </a:lnTo>
                <a:lnTo>
                  <a:pt x="63500" y="31737"/>
                </a:lnTo>
                <a:lnTo>
                  <a:pt x="61001" y="19395"/>
                </a:lnTo>
                <a:lnTo>
                  <a:pt x="54192" y="9305"/>
                </a:lnTo>
                <a:lnTo>
                  <a:pt x="44099" y="2497"/>
                </a:lnTo>
                <a:lnTo>
                  <a:pt x="31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2" name="object 48"/>
          <p:cNvSpPr/>
          <p:nvPr/>
        </p:nvSpPr>
        <p:spPr>
          <a:xfrm>
            <a:off x="1571318" y="3541142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63487"/>
                </a:moveTo>
                <a:lnTo>
                  <a:pt x="19405" y="60989"/>
                </a:lnTo>
                <a:lnTo>
                  <a:pt x="9312" y="54179"/>
                </a:lnTo>
                <a:lnTo>
                  <a:pt x="2499" y="44086"/>
                </a:lnTo>
                <a:lnTo>
                  <a:pt x="0" y="31737"/>
                </a:lnTo>
                <a:lnTo>
                  <a:pt x="2499" y="19395"/>
                </a:lnTo>
                <a:lnTo>
                  <a:pt x="9312" y="9305"/>
                </a:lnTo>
                <a:lnTo>
                  <a:pt x="19405" y="2497"/>
                </a:lnTo>
                <a:lnTo>
                  <a:pt x="31750" y="0"/>
                </a:lnTo>
                <a:lnTo>
                  <a:pt x="44099" y="2497"/>
                </a:lnTo>
                <a:lnTo>
                  <a:pt x="54192" y="9305"/>
                </a:lnTo>
                <a:lnTo>
                  <a:pt x="61001" y="19395"/>
                </a:lnTo>
                <a:lnTo>
                  <a:pt x="63500" y="31737"/>
                </a:lnTo>
                <a:lnTo>
                  <a:pt x="61001" y="44086"/>
                </a:lnTo>
                <a:lnTo>
                  <a:pt x="54192" y="54179"/>
                </a:lnTo>
                <a:lnTo>
                  <a:pt x="44099" y="60989"/>
                </a:lnTo>
                <a:lnTo>
                  <a:pt x="31750" y="63487"/>
                </a:lnTo>
                <a:close/>
              </a:path>
            </a:pathLst>
          </a:custGeom>
          <a:ln w="12700">
            <a:solidFill>
              <a:srgbClr val="064F7D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3" name="object 49"/>
          <p:cNvSpPr/>
          <p:nvPr/>
        </p:nvSpPr>
        <p:spPr>
          <a:xfrm>
            <a:off x="7563417" y="3541142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37" y="0"/>
                </a:moveTo>
                <a:lnTo>
                  <a:pt x="19395" y="2497"/>
                </a:lnTo>
                <a:lnTo>
                  <a:pt x="9305" y="9305"/>
                </a:lnTo>
                <a:lnTo>
                  <a:pt x="2497" y="19395"/>
                </a:lnTo>
                <a:lnTo>
                  <a:pt x="0" y="31737"/>
                </a:lnTo>
                <a:lnTo>
                  <a:pt x="2497" y="44086"/>
                </a:lnTo>
                <a:lnTo>
                  <a:pt x="9305" y="54179"/>
                </a:lnTo>
                <a:lnTo>
                  <a:pt x="19395" y="60989"/>
                </a:lnTo>
                <a:lnTo>
                  <a:pt x="31737" y="63487"/>
                </a:lnTo>
                <a:lnTo>
                  <a:pt x="44088" y="60989"/>
                </a:lnTo>
                <a:lnTo>
                  <a:pt x="54186" y="54179"/>
                </a:lnTo>
                <a:lnTo>
                  <a:pt x="60999" y="44086"/>
                </a:lnTo>
                <a:lnTo>
                  <a:pt x="63500" y="31737"/>
                </a:lnTo>
                <a:lnTo>
                  <a:pt x="60999" y="19395"/>
                </a:lnTo>
                <a:lnTo>
                  <a:pt x="54186" y="9305"/>
                </a:lnTo>
                <a:lnTo>
                  <a:pt x="44088" y="2497"/>
                </a:lnTo>
                <a:lnTo>
                  <a:pt x="317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4" name="object 50"/>
          <p:cNvSpPr/>
          <p:nvPr/>
        </p:nvSpPr>
        <p:spPr>
          <a:xfrm>
            <a:off x="7563417" y="3541142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37" y="63487"/>
                </a:moveTo>
                <a:lnTo>
                  <a:pt x="19395" y="60989"/>
                </a:lnTo>
                <a:lnTo>
                  <a:pt x="9305" y="54179"/>
                </a:lnTo>
                <a:lnTo>
                  <a:pt x="2497" y="44086"/>
                </a:lnTo>
                <a:lnTo>
                  <a:pt x="0" y="31737"/>
                </a:lnTo>
                <a:lnTo>
                  <a:pt x="2497" y="19395"/>
                </a:lnTo>
                <a:lnTo>
                  <a:pt x="9305" y="9305"/>
                </a:lnTo>
                <a:lnTo>
                  <a:pt x="19395" y="2497"/>
                </a:lnTo>
                <a:lnTo>
                  <a:pt x="31737" y="0"/>
                </a:lnTo>
                <a:lnTo>
                  <a:pt x="44088" y="2497"/>
                </a:lnTo>
                <a:lnTo>
                  <a:pt x="54186" y="9305"/>
                </a:lnTo>
                <a:lnTo>
                  <a:pt x="60999" y="19395"/>
                </a:lnTo>
                <a:lnTo>
                  <a:pt x="63500" y="31737"/>
                </a:lnTo>
                <a:lnTo>
                  <a:pt x="60999" y="44086"/>
                </a:lnTo>
                <a:lnTo>
                  <a:pt x="54186" y="54179"/>
                </a:lnTo>
                <a:lnTo>
                  <a:pt x="44088" y="60989"/>
                </a:lnTo>
                <a:lnTo>
                  <a:pt x="31737" y="63487"/>
                </a:lnTo>
                <a:close/>
              </a:path>
            </a:pathLst>
          </a:custGeom>
          <a:ln w="12700">
            <a:solidFill>
              <a:srgbClr val="064F7D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5" name="object 52"/>
          <p:cNvSpPr txBox="1"/>
          <p:nvPr/>
        </p:nvSpPr>
        <p:spPr>
          <a:xfrm>
            <a:off x="767290" y="3646809"/>
            <a:ext cx="1656244" cy="73930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9049" marR="3810" algn="ctr">
              <a:lnSpc>
                <a:spcPts val="1400"/>
              </a:lnSpc>
              <a:spcBef>
                <a:spcPts val="165"/>
              </a:spcBef>
            </a:pP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Asian, Australasian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and Pacific</a:t>
            </a:r>
            <a:r>
              <a:rPr lang="en-US" sz="1200" spc="-8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Islands Regional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At-Large</a:t>
            </a:r>
            <a:r>
              <a:rPr lang="en-US" sz="1200" spc="-4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Organization</a:t>
            </a:r>
            <a:r>
              <a:rPr sz="1200" spc="-26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chemeClr val="accent2"/>
                </a:solidFill>
                <a:latin typeface="Arial"/>
                <a:cs typeface="Arial"/>
              </a:rPr>
              <a:t>(APRALO)</a:t>
            </a:r>
            <a:endParaRPr sz="1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46" name="object 53"/>
          <p:cNvSpPr txBox="1"/>
          <p:nvPr/>
        </p:nvSpPr>
        <p:spPr>
          <a:xfrm>
            <a:off x="3697313" y="3646809"/>
            <a:ext cx="1809750" cy="73930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9525" marR="3810" algn="ctr">
              <a:lnSpc>
                <a:spcPts val="1400"/>
              </a:lnSpc>
              <a:spcBef>
                <a:spcPts val="165"/>
              </a:spcBef>
            </a:pP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Latin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American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and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Caribbean</a:t>
            </a:r>
            <a:r>
              <a:rPr lang="en-US" sz="1200" spc="-11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Islands Regional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At-Large</a:t>
            </a:r>
            <a:r>
              <a:rPr lang="en-US" sz="1200" spc="-4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Organization</a:t>
            </a:r>
            <a:r>
              <a:rPr sz="1200" spc="-30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(LACRALO)</a:t>
            </a:r>
            <a:endParaRPr sz="1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47" name="object 54"/>
          <p:cNvSpPr txBox="1"/>
          <p:nvPr/>
        </p:nvSpPr>
        <p:spPr>
          <a:xfrm>
            <a:off x="6927182" y="3654028"/>
            <a:ext cx="1315403" cy="74058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lnSpc>
                <a:spcPts val="1400"/>
              </a:lnSpc>
              <a:spcBef>
                <a:spcPts val="75"/>
              </a:spcBef>
            </a:pP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African</a:t>
            </a:r>
            <a:r>
              <a:rPr sz="1200" spc="-45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Regional</a:t>
            </a:r>
            <a:endParaRPr sz="1200" dirty="0">
              <a:solidFill>
                <a:schemeClr val="accent2"/>
              </a:solidFill>
              <a:latin typeface="Arial"/>
              <a:cs typeface="Arial"/>
            </a:endParaRPr>
          </a:p>
          <a:p>
            <a:pPr marL="9525" marR="3810" algn="ctr">
              <a:lnSpc>
                <a:spcPts val="1400"/>
              </a:lnSpc>
              <a:spcBef>
                <a:spcPts val="60"/>
              </a:spcBef>
            </a:pP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At-Large</a:t>
            </a:r>
            <a:r>
              <a:rPr sz="1200" spc="-60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Organization</a:t>
            </a:r>
            <a:r>
              <a:rPr lang="en-US" sz="1200" spc="-8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23" dirty="0">
                <a:solidFill>
                  <a:schemeClr val="accent2"/>
                </a:solidFill>
                <a:latin typeface="Arial"/>
                <a:cs typeface="Arial"/>
              </a:rPr>
              <a:t>(AFRALO)</a:t>
            </a:r>
            <a:endParaRPr sz="1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48" name="object 55"/>
          <p:cNvSpPr/>
          <p:nvPr/>
        </p:nvSpPr>
        <p:spPr>
          <a:xfrm flipH="1">
            <a:off x="3043674" y="3320748"/>
            <a:ext cx="45719" cy="1631303"/>
          </a:xfrm>
          <a:custGeom>
            <a:avLst/>
            <a:gdLst/>
            <a:ahLst/>
            <a:cxnLst/>
            <a:rect l="l" t="t" r="r" b="b"/>
            <a:pathLst>
              <a:path h="1512570">
                <a:moveTo>
                  <a:pt x="0" y="1512201"/>
                </a:moveTo>
                <a:lnTo>
                  <a:pt x="0" y="0"/>
                </a:lnTo>
              </a:path>
            </a:pathLst>
          </a:custGeom>
          <a:ln w="12700">
            <a:solidFill>
              <a:srgbClr val="064F7D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9" name="object 56"/>
          <p:cNvSpPr/>
          <p:nvPr/>
        </p:nvSpPr>
        <p:spPr>
          <a:xfrm>
            <a:off x="6114016" y="3325769"/>
            <a:ext cx="45719" cy="1626282"/>
          </a:xfrm>
          <a:custGeom>
            <a:avLst/>
            <a:gdLst/>
            <a:ahLst/>
            <a:cxnLst/>
            <a:rect l="l" t="t" r="r" b="b"/>
            <a:pathLst>
              <a:path h="1505585">
                <a:moveTo>
                  <a:pt x="0" y="1505508"/>
                </a:moveTo>
                <a:lnTo>
                  <a:pt x="0" y="0"/>
                </a:lnTo>
              </a:path>
            </a:pathLst>
          </a:custGeom>
          <a:ln w="12700">
            <a:solidFill>
              <a:srgbClr val="064F7D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0" name="object 57"/>
          <p:cNvSpPr txBox="1"/>
          <p:nvPr/>
        </p:nvSpPr>
        <p:spPr>
          <a:xfrm>
            <a:off x="2423534" y="5027519"/>
            <a:ext cx="1315403" cy="73930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9525" marR="3810" indent="84773" algn="ctr">
              <a:lnSpc>
                <a:spcPts val="1400"/>
              </a:lnSpc>
              <a:spcBef>
                <a:spcPts val="165"/>
              </a:spcBef>
            </a:pP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European Regional</a:t>
            </a:r>
            <a:r>
              <a:rPr lang="en-US" sz="1200" spc="-11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4">
                <a:solidFill>
                  <a:schemeClr val="accent2"/>
                </a:solidFill>
                <a:latin typeface="Arial"/>
                <a:cs typeface="Arial"/>
              </a:rPr>
              <a:t>At-Large</a:t>
            </a:r>
            <a:r>
              <a:rPr sz="1200" spc="-64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8">
                <a:solidFill>
                  <a:schemeClr val="accent2"/>
                </a:solidFill>
                <a:latin typeface="Arial"/>
                <a:cs typeface="Arial"/>
              </a:rPr>
              <a:t>Organization</a:t>
            </a:r>
            <a:r>
              <a:rPr lang="en-US" sz="1200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23">
                <a:solidFill>
                  <a:schemeClr val="accent2"/>
                </a:solidFill>
                <a:latin typeface="Arial"/>
                <a:cs typeface="Arial"/>
              </a:rPr>
              <a:t>(EURALO</a:t>
            </a:r>
            <a:r>
              <a:rPr sz="1200" spc="-23" dirty="0">
                <a:solidFill>
                  <a:schemeClr val="accent2"/>
                </a:solidFill>
                <a:latin typeface="Arial"/>
                <a:cs typeface="Arial"/>
              </a:rPr>
              <a:t>)</a:t>
            </a:r>
            <a:endParaRPr sz="1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51" name="object 58"/>
          <p:cNvSpPr txBox="1"/>
          <p:nvPr/>
        </p:nvSpPr>
        <p:spPr>
          <a:xfrm>
            <a:off x="5361101" y="5027520"/>
            <a:ext cx="1504950" cy="73930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9525" marR="3810" algn="ctr">
              <a:lnSpc>
                <a:spcPts val="1400"/>
              </a:lnSpc>
              <a:spcBef>
                <a:spcPts val="165"/>
              </a:spcBef>
            </a:pPr>
            <a:r>
              <a:rPr sz="1200" dirty="0">
                <a:solidFill>
                  <a:schemeClr val="accent2"/>
                </a:solidFill>
                <a:latin typeface="Arial"/>
                <a:cs typeface="Arial"/>
              </a:rPr>
              <a:t>North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American</a:t>
            </a:r>
            <a:r>
              <a:rPr sz="1200" spc="-41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schemeClr val="accent2"/>
                </a:solidFill>
                <a:latin typeface="Arial"/>
                <a:cs typeface="Arial"/>
              </a:rPr>
              <a:t>Regional</a:t>
            </a:r>
            <a:r>
              <a:rPr lang="en-US" sz="1200" spc="-11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chemeClr val="accent2"/>
                </a:solidFill>
                <a:latin typeface="Arial"/>
                <a:cs typeface="Arial"/>
              </a:rPr>
              <a:t>At-Large </a:t>
            </a:r>
            <a:r>
              <a:rPr sz="1200" spc="-8" dirty="0">
                <a:solidFill>
                  <a:schemeClr val="accent2"/>
                </a:solidFill>
                <a:latin typeface="Arial"/>
                <a:cs typeface="Arial"/>
              </a:rPr>
              <a:t>Organization</a:t>
            </a:r>
            <a:r>
              <a:rPr lang="en-US" sz="1200" spc="-8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200" spc="-19" dirty="0">
                <a:solidFill>
                  <a:schemeClr val="accent2"/>
                </a:solidFill>
                <a:latin typeface="Arial"/>
                <a:cs typeface="Arial"/>
              </a:rPr>
              <a:t>(NARALO)</a:t>
            </a:r>
            <a:endParaRPr sz="1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52" name="object 59"/>
          <p:cNvSpPr/>
          <p:nvPr/>
        </p:nvSpPr>
        <p:spPr>
          <a:xfrm>
            <a:off x="3065576" y="4928242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19405" y="2498"/>
                </a:lnTo>
                <a:lnTo>
                  <a:pt x="9312" y="9307"/>
                </a:lnTo>
                <a:lnTo>
                  <a:pt x="2499" y="19400"/>
                </a:lnTo>
                <a:lnTo>
                  <a:pt x="0" y="31749"/>
                </a:lnTo>
                <a:lnTo>
                  <a:pt x="2499" y="44092"/>
                </a:lnTo>
                <a:lnTo>
                  <a:pt x="9312" y="54181"/>
                </a:lnTo>
                <a:lnTo>
                  <a:pt x="19405" y="60989"/>
                </a:lnTo>
                <a:lnTo>
                  <a:pt x="31750" y="63487"/>
                </a:lnTo>
                <a:lnTo>
                  <a:pt x="44099" y="60989"/>
                </a:lnTo>
                <a:lnTo>
                  <a:pt x="54192" y="54181"/>
                </a:lnTo>
                <a:lnTo>
                  <a:pt x="61001" y="44092"/>
                </a:lnTo>
                <a:lnTo>
                  <a:pt x="63500" y="31749"/>
                </a:lnTo>
                <a:lnTo>
                  <a:pt x="61001" y="19400"/>
                </a:lnTo>
                <a:lnTo>
                  <a:pt x="54192" y="9307"/>
                </a:lnTo>
                <a:lnTo>
                  <a:pt x="44099" y="2498"/>
                </a:lnTo>
                <a:lnTo>
                  <a:pt x="31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3" name="object 60"/>
          <p:cNvSpPr/>
          <p:nvPr/>
        </p:nvSpPr>
        <p:spPr>
          <a:xfrm>
            <a:off x="3065576" y="4928242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63487"/>
                </a:moveTo>
                <a:lnTo>
                  <a:pt x="19405" y="60989"/>
                </a:lnTo>
                <a:lnTo>
                  <a:pt x="9312" y="54181"/>
                </a:lnTo>
                <a:lnTo>
                  <a:pt x="2499" y="44092"/>
                </a:lnTo>
                <a:lnTo>
                  <a:pt x="0" y="31749"/>
                </a:lnTo>
                <a:lnTo>
                  <a:pt x="2499" y="19400"/>
                </a:lnTo>
                <a:lnTo>
                  <a:pt x="9312" y="9307"/>
                </a:lnTo>
                <a:lnTo>
                  <a:pt x="19405" y="2498"/>
                </a:lnTo>
                <a:lnTo>
                  <a:pt x="31750" y="0"/>
                </a:lnTo>
                <a:lnTo>
                  <a:pt x="44099" y="2498"/>
                </a:lnTo>
                <a:lnTo>
                  <a:pt x="54192" y="9307"/>
                </a:lnTo>
                <a:lnTo>
                  <a:pt x="61001" y="19400"/>
                </a:lnTo>
                <a:lnTo>
                  <a:pt x="63500" y="31749"/>
                </a:lnTo>
                <a:lnTo>
                  <a:pt x="61001" y="44092"/>
                </a:lnTo>
                <a:lnTo>
                  <a:pt x="54192" y="54181"/>
                </a:lnTo>
                <a:lnTo>
                  <a:pt x="44099" y="60989"/>
                </a:lnTo>
                <a:lnTo>
                  <a:pt x="31750" y="63487"/>
                </a:lnTo>
                <a:close/>
              </a:path>
            </a:pathLst>
          </a:custGeom>
          <a:ln w="12700">
            <a:solidFill>
              <a:srgbClr val="064F7D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4" name="object 61"/>
          <p:cNvSpPr/>
          <p:nvPr/>
        </p:nvSpPr>
        <p:spPr>
          <a:xfrm>
            <a:off x="6090205" y="4928242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37" y="0"/>
                </a:moveTo>
                <a:lnTo>
                  <a:pt x="19395" y="2498"/>
                </a:lnTo>
                <a:lnTo>
                  <a:pt x="9305" y="9307"/>
                </a:lnTo>
                <a:lnTo>
                  <a:pt x="2497" y="19400"/>
                </a:lnTo>
                <a:lnTo>
                  <a:pt x="0" y="31749"/>
                </a:lnTo>
                <a:lnTo>
                  <a:pt x="2497" y="44092"/>
                </a:lnTo>
                <a:lnTo>
                  <a:pt x="9305" y="54181"/>
                </a:lnTo>
                <a:lnTo>
                  <a:pt x="19395" y="60989"/>
                </a:lnTo>
                <a:lnTo>
                  <a:pt x="31737" y="63487"/>
                </a:lnTo>
                <a:lnTo>
                  <a:pt x="44088" y="60989"/>
                </a:lnTo>
                <a:lnTo>
                  <a:pt x="54186" y="54181"/>
                </a:lnTo>
                <a:lnTo>
                  <a:pt x="60999" y="44092"/>
                </a:lnTo>
                <a:lnTo>
                  <a:pt x="63500" y="31749"/>
                </a:lnTo>
                <a:lnTo>
                  <a:pt x="60999" y="19400"/>
                </a:lnTo>
                <a:lnTo>
                  <a:pt x="54186" y="9307"/>
                </a:lnTo>
                <a:lnTo>
                  <a:pt x="44088" y="2498"/>
                </a:lnTo>
                <a:lnTo>
                  <a:pt x="317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5" name="object 62"/>
          <p:cNvSpPr/>
          <p:nvPr/>
        </p:nvSpPr>
        <p:spPr>
          <a:xfrm>
            <a:off x="6090205" y="4928242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37" y="63487"/>
                </a:moveTo>
                <a:lnTo>
                  <a:pt x="19395" y="60989"/>
                </a:lnTo>
                <a:lnTo>
                  <a:pt x="9305" y="54181"/>
                </a:lnTo>
                <a:lnTo>
                  <a:pt x="2497" y="44092"/>
                </a:lnTo>
                <a:lnTo>
                  <a:pt x="0" y="31749"/>
                </a:lnTo>
                <a:lnTo>
                  <a:pt x="2497" y="19400"/>
                </a:lnTo>
                <a:lnTo>
                  <a:pt x="9305" y="9307"/>
                </a:lnTo>
                <a:lnTo>
                  <a:pt x="19395" y="2498"/>
                </a:lnTo>
                <a:lnTo>
                  <a:pt x="31737" y="0"/>
                </a:lnTo>
                <a:lnTo>
                  <a:pt x="44088" y="2498"/>
                </a:lnTo>
                <a:lnTo>
                  <a:pt x="54186" y="9307"/>
                </a:lnTo>
                <a:lnTo>
                  <a:pt x="60999" y="19400"/>
                </a:lnTo>
                <a:lnTo>
                  <a:pt x="63500" y="31749"/>
                </a:lnTo>
                <a:lnTo>
                  <a:pt x="60999" y="44092"/>
                </a:lnTo>
                <a:lnTo>
                  <a:pt x="54186" y="54181"/>
                </a:lnTo>
                <a:lnTo>
                  <a:pt x="44088" y="60989"/>
                </a:lnTo>
                <a:lnTo>
                  <a:pt x="31737" y="63487"/>
                </a:lnTo>
                <a:close/>
              </a:path>
            </a:pathLst>
          </a:custGeom>
          <a:ln w="12700">
            <a:solidFill>
              <a:srgbClr val="064F7D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898" y="1323048"/>
            <a:ext cx="360000" cy="360000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6663107" y="2107801"/>
            <a:ext cx="2045650" cy="490012"/>
            <a:chOff x="2085980" y="5486400"/>
            <a:chExt cx="2045650" cy="490012"/>
          </a:xfrm>
        </p:grpSpPr>
        <p:sp>
          <p:nvSpPr>
            <p:cNvPr id="60" name="Rounded Rectangle 59"/>
            <p:cNvSpPr/>
            <p:nvPr/>
          </p:nvSpPr>
          <p:spPr>
            <a:xfrm>
              <a:off x="2085980" y="5486400"/>
              <a:ext cx="2045650" cy="49001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60" descr="0202-sphere.eps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30910" y="5575314"/>
              <a:ext cx="296155" cy="296155"/>
            </a:xfrm>
            <a:prstGeom prst="rect">
              <a:avLst/>
            </a:prstGeom>
          </p:spPr>
        </p:pic>
        <p:sp>
          <p:nvSpPr>
            <p:cNvPr id="62" name="Text Placeholder 33">
              <a:hlinkClick r:id="rId6"/>
            </p:cNvPr>
            <p:cNvSpPr txBox="1">
              <a:spLocks/>
            </p:cNvSpPr>
            <p:nvPr/>
          </p:nvSpPr>
          <p:spPr>
            <a:xfrm>
              <a:off x="2601224" y="5612259"/>
              <a:ext cx="1264923" cy="292423"/>
            </a:xfrm>
            <a:prstGeom prst="rect">
              <a:avLst/>
            </a:prstGeom>
            <a:noFill/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</a:pPr>
              <a:r>
                <a:rPr lang="en-AU" sz="1800">
                  <a:solidFill>
                    <a:schemeClr val="bg1"/>
                  </a:solidFill>
                  <a:latin typeface="Arial"/>
                  <a:ea typeface="Segoe UI" panose="020B0502040204020203" pitchFamily="34" charset="0"/>
                  <a:cs typeface="Arial"/>
                </a:rPr>
                <a:t>Learn More</a:t>
              </a:r>
              <a:endParaRPr lang="en-AU" sz="1800" b="1" dirty="0">
                <a:solidFill>
                  <a:schemeClr val="bg1"/>
                </a:solidFill>
                <a:latin typeface="Arial"/>
                <a:ea typeface="Segoe UI" panose="020B0502040204020203" pitchFamily="34" charset="0"/>
                <a:cs typeface="Arial"/>
              </a:endParaRPr>
            </a:p>
          </p:txBody>
        </p:sp>
        <p:sp>
          <p:nvSpPr>
            <p:cNvPr id="63" name="Isosceles Triangle 5">
              <a:hlinkClick r:id="rId6"/>
            </p:cNvPr>
            <p:cNvSpPr/>
            <p:nvPr/>
          </p:nvSpPr>
          <p:spPr>
            <a:xfrm rot="5400000">
              <a:off x="3827662" y="5665510"/>
              <a:ext cx="160531" cy="13838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64" name="Content Placeholder 2">
            <a:hlinkClick r:id="rId6"/>
          </p:cNvPr>
          <p:cNvSpPr txBox="1">
            <a:spLocks/>
          </p:cNvSpPr>
          <p:nvPr/>
        </p:nvSpPr>
        <p:spPr>
          <a:xfrm>
            <a:off x="6315906" y="2660909"/>
            <a:ext cx="2815394" cy="340125"/>
          </a:xfrm>
          <a:prstGeom prst="rect">
            <a:avLst/>
          </a:prstGeom>
        </p:spPr>
        <p:txBody>
          <a:bodyPr lIns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600" u="sng" dirty="0">
                <a:hlinkClick r:id="rId6"/>
              </a:rPr>
              <a:t>https://atlarge.icann.org</a:t>
            </a:r>
            <a:endParaRPr lang="en-US" sz="1600" b="1" dirty="0">
              <a:solidFill>
                <a:schemeClr val="accent1"/>
              </a:solidFill>
              <a:cs typeface="Arial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114" y="889910"/>
            <a:ext cx="942975" cy="1092200"/>
          </a:xfrm>
          <a:prstGeom prst="rect">
            <a:avLst/>
          </a:prstGeom>
        </p:spPr>
      </p:pic>
      <p:sp>
        <p:nvSpPr>
          <p:cNvPr id="25" name="object 31"/>
          <p:cNvSpPr/>
          <p:nvPr/>
        </p:nvSpPr>
        <p:spPr>
          <a:xfrm>
            <a:off x="2815456" y="1724980"/>
            <a:ext cx="47625" cy="47625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63487"/>
                </a:moveTo>
                <a:lnTo>
                  <a:pt x="19405" y="60989"/>
                </a:lnTo>
                <a:lnTo>
                  <a:pt x="9312" y="54179"/>
                </a:lnTo>
                <a:lnTo>
                  <a:pt x="2499" y="44086"/>
                </a:lnTo>
                <a:lnTo>
                  <a:pt x="0" y="31737"/>
                </a:lnTo>
                <a:lnTo>
                  <a:pt x="2499" y="19395"/>
                </a:lnTo>
                <a:lnTo>
                  <a:pt x="9312" y="9305"/>
                </a:lnTo>
                <a:lnTo>
                  <a:pt x="19405" y="2497"/>
                </a:lnTo>
                <a:lnTo>
                  <a:pt x="31750" y="0"/>
                </a:lnTo>
                <a:lnTo>
                  <a:pt x="44099" y="2497"/>
                </a:lnTo>
                <a:lnTo>
                  <a:pt x="54192" y="9305"/>
                </a:lnTo>
                <a:lnTo>
                  <a:pt x="61001" y="19395"/>
                </a:lnTo>
                <a:lnTo>
                  <a:pt x="63500" y="31737"/>
                </a:lnTo>
                <a:lnTo>
                  <a:pt x="61001" y="44086"/>
                </a:lnTo>
                <a:lnTo>
                  <a:pt x="54192" y="54179"/>
                </a:lnTo>
                <a:lnTo>
                  <a:pt x="44099" y="60989"/>
                </a:lnTo>
                <a:lnTo>
                  <a:pt x="31750" y="6348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64F7D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696320030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May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_J_014 20170523-1.potx" id="{654A4D94-B81B-4026-9985-B0D7108301BE}" vid="{EA5C918B-D2F6-460C-9211-32147EF719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 Template v2 4x3</Template>
  <TotalTime>1441</TotalTime>
  <Words>1198</Words>
  <Application>Microsoft Macintosh PowerPoint</Application>
  <PresentationFormat>On-screen Show (4:3)</PresentationFormat>
  <Paragraphs>131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Calibri</vt:lpstr>
      <vt:lpstr>Segoe UI</vt:lpstr>
      <vt:lpstr>Wingdings</vt:lpstr>
      <vt:lpstr>ICANNPPT_Arial_4x3_May 2017_potx</vt:lpstr>
      <vt:lpstr>Understanding the ICANN Ecosystem supporting organisations, advisory committee’s  and their role</vt:lpstr>
      <vt:lpstr>The ICANN Multistakeholder Community</vt:lpstr>
      <vt:lpstr>Exploring ICANN’s Multistakeholder Community</vt:lpstr>
      <vt:lpstr>Supporting Organizations (SOs)</vt:lpstr>
      <vt:lpstr>Advisory Committees (ACs)</vt:lpstr>
      <vt:lpstr>Address Supporting Organization (ASO)</vt:lpstr>
      <vt:lpstr>Country Code Names Supporting Organization (ccNSO)</vt:lpstr>
      <vt:lpstr>Generic Names Supporting Organization (GNSO)</vt:lpstr>
      <vt:lpstr>At-Large Advisory Committee (ALAC)</vt:lpstr>
      <vt:lpstr>Governmental Advisory Committee (GAC)</vt:lpstr>
      <vt:lpstr>Root Server System Advisory Committee (RSSAC)</vt:lpstr>
      <vt:lpstr>Security and Stability Advisory Committee (SSAC)</vt:lpstr>
      <vt:lpstr>PowerPoint Presentation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Speaker’s Bureau</dc:title>
  <dc:creator>Glenn Bowdidge</dc:creator>
  <cp:lastModifiedBy>Julia Charvolen</cp:lastModifiedBy>
  <cp:revision>184</cp:revision>
  <cp:lastPrinted>2017-01-26T19:29:02Z</cp:lastPrinted>
  <dcterms:created xsi:type="dcterms:W3CDTF">2017-05-26T16:15:36Z</dcterms:created>
  <dcterms:modified xsi:type="dcterms:W3CDTF">2018-06-24T10:55:59Z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niqueId">
    <vt:lpwstr>22842</vt:lpwstr>
  </property>
  <property fmtid="{D5CDD505-2E9C-101B-9397-08002B2CF9AE}" pid="3" name="Offisync_ServerID">
    <vt:lpwstr>f1a3e59a-4990-4d5e-9ace-4d146556dde0</vt:lpwstr>
  </property>
  <property fmtid="{D5CDD505-2E9C-101B-9397-08002B2CF9AE}" pid="4" name="Jive_LatestUserAccountName">
    <vt:lpwstr>rodrigo.delaparra@icann.org</vt:lpwstr>
  </property>
  <property fmtid="{D5CDD505-2E9C-101B-9397-08002B2CF9AE}" pid="5" name="Offisync_UpdateToken">
    <vt:lpwstr>1</vt:lpwstr>
  </property>
  <property fmtid="{D5CDD505-2E9C-101B-9397-08002B2CF9AE}" pid="6" name="Jive_VersionGuid">
    <vt:lpwstr>e3238289-5481-4d10-98c1-43f0e64c51db</vt:lpwstr>
  </property>
  <property fmtid="{D5CDD505-2E9C-101B-9397-08002B2CF9AE}" pid="7" name="Offisync_ProviderInitializationData">
    <vt:lpwstr>https://wecann.icann.org</vt:lpwstr>
  </property>
</Properties>
</file>